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25.xml.rels" ContentType="application/vnd.openxmlformats-package.relationships+xml"/>
  <Override PartName="/ppt/notesSlides/_rels/notesSlide21.xml.rels" ContentType="application/vnd.openxmlformats-package.relationships+xml"/>
  <Override PartName="/ppt/notesSlides/_rels/notesSlide16.xml.rels" ContentType="application/vnd.openxmlformats-package.relationships+xml"/>
  <Override PartName="/ppt/notesSlides/_rels/notesSlide27.xml.rels" ContentType="application/vnd.openxmlformats-package.relationships+xml"/>
  <Override PartName="/ppt/notesSlides/_rels/notesSlide13.xml.rels" ContentType="application/vnd.openxmlformats-package.relationships+xml"/>
  <Override PartName="/ppt/notesSlides/_rels/notesSlide26.xml.rels" ContentType="application/vnd.openxmlformats-package.relationships+xml"/>
  <Override PartName="/ppt/notesSlides/_rels/notesSlide12.xml.rels" ContentType="application/vnd.openxmlformats-package.relationships+xml"/>
  <Override PartName="/ppt/notesSlides/_rels/notesSlide2.xml.rels" ContentType="application/vnd.openxmlformats-package.relationships+xml"/>
  <Override PartName="/ppt/notesSlides/_rels/notesSlide4.xml.rels" ContentType="application/vnd.openxmlformats-package.relationships+xml"/>
  <Override PartName="/ppt/notesSlides/_rels/notesSlide19.xml.rels" ContentType="application/vnd.openxmlformats-package.relationships+xml"/>
  <Override PartName="/ppt/notesSlides/_rels/notesSlide6.xml.rels" ContentType="application/vnd.openxmlformats-package.relationships+xml"/>
  <Override PartName="/ppt/notesSlides/_rels/notesSlide8.xml.rels" ContentType="application/vnd.openxmlformats-package.relationships+xml"/>
  <Override PartName="/ppt/notesSlides/_rels/notesSlide20.xml.rels" ContentType="application/vnd.openxmlformats-package.relationships+xml"/>
  <Override PartName="/ppt/notesSlides/_rels/notesSlide14.xml.rels" ContentType="application/vnd.openxmlformats-package.relationships+xml"/>
  <Override PartName="/ppt/notesSlides/_rels/notesSlide1.xml.rels" ContentType="application/vnd.openxmlformats-package.relationships+xml"/>
  <Override PartName="/ppt/notesSlides/_rels/notesSlide9.xml.rels" ContentType="application/vnd.openxmlformats-package.relationships+xml"/>
  <Override PartName="/ppt/notesSlides/notesSlide6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6.xml" ContentType="application/vnd.openxmlformats-officedocument.presentationml.notesSlide+xml"/>
  <Override PartName="/ppt/media/image95.tif" ContentType="image/tiff"/>
  <Override PartName="/ppt/media/image94.png" ContentType="image/png"/>
  <Override PartName="/ppt/media/media93.mp4" ContentType="video/mp4"/>
  <Override PartName="/ppt/media/image92.png" ContentType="image/png"/>
  <Override PartName="/ppt/media/media91.mp4" ContentType="video/mp4"/>
  <Override PartName="/ppt/media/image90.wmf" ContentType="image/x-wmf"/>
  <Override PartName="/ppt/media/image104.wmf" ContentType="image/x-wmf"/>
  <Override PartName="/ppt/media/image86.wmf" ContentType="image/x-wmf"/>
  <Override PartName="/ppt/media/image103.wmf" ContentType="image/x-wmf"/>
  <Override PartName="/ppt/media/image85.wmf" ContentType="image/x-wmf"/>
  <Override PartName="/ppt/media/image102.wmf" ContentType="image/x-wmf"/>
  <Override PartName="/ppt/media/image84.wmf" ContentType="image/x-wmf"/>
  <Override PartName="/ppt/media/image83.wmf" ContentType="image/x-wmf"/>
  <Override PartName="/ppt/media/image81.wmf" ContentType="image/x-wmf"/>
  <Override PartName="/ppt/media/image80.wmf" ContentType="image/x-wmf"/>
  <Override PartName="/ppt/media/image79.wmf" ContentType="image/x-wmf"/>
  <Override PartName="/ppt/media/image5.png" ContentType="image/png"/>
  <Override PartName="/ppt/media/image30.wmf" ContentType="image/x-wmf"/>
  <Override PartName="/ppt/media/image55.wmf" ContentType="image/x-wmf"/>
  <Override PartName="/ppt/media/image54.wmf" ContentType="image/x-wmf"/>
  <Override PartName="/ppt/media/image3.png" ContentType="image/png"/>
  <Override PartName="/ppt/media/image100.png" ContentType="image/png"/>
  <Override PartName="/ppt/media/image1.png" ContentType="image/png"/>
  <Override PartName="/ppt/media/image51.wmf" ContentType="image/x-wmf"/>
  <Override PartName="/ppt/media/image76.wmf" ContentType="image/x-wmf"/>
  <Override PartName="/ppt/media/image101.png" ContentType="image/png"/>
  <Override PartName="/ppt/media/image2.png" ContentType="image/png"/>
  <Override PartName="/ppt/media/image106.wmf" ContentType="image/x-wmf"/>
  <Override PartName="/ppt/media/image88.wmf" ContentType="image/x-wmf"/>
  <Override PartName="/ppt/media/image7.wmf" ContentType="image/x-wmf"/>
  <Override PartName="/ppt/media/image105.png" ContentType="image/png"/>
  <Override PartName="/ppt/media/image62.wmf" ContentType="image/x-wmf"/>
  <Override PartName="/ppt/media/image87.wmf" ContentType="image/x-wmf"/>
  <Override PartName="/ppt/media/image6.wmf" ContentType="image/x-wmf"/>
  <Override PartName="/ppt/media/image107.wmf" ContentType="image/x-wmf"/>
  <Override PartName="/ppt/media/image89.wmf" ContentType="image/x-wmf"/>
  <Override PartName="/ppt/media/image8.wmf" ContentType="image/x-wmf"/>
  <Override PartName="/ppt/media/image63.wmf" ContentType="image/x-wmf"/>
  <Override PartName="/ppt/media/image108.wmf" ContentType="image/x-wmf"/>
  <Override PartName="/ppt/media/image9.wmf" ContentType="image/x-wmf"/>
  <Override PartName="/ppt/media/image64.wmf" ContentType="image/x-wmf"/>
  <Override PartName="/ppt/media/image33.png" ContentType="image/png"/>
  <Override PartName="/ppt/media/image28.wmf" ContentType="image/x-wmf"/>
  <Override PartName="/ppt/media/image22.png" ContentType="image/png"/>
  <Override PartName="/ppt/media/image17.wmf" ContentType="image/x-wmf"/>
  <Override PartName="/ppt/media/image82.wmf" ContentType="image/x-wmf"/>
  <Override PartName="/ppt/media/image16.png" ContentType="image/png"/>
  <Override PartName="/ppt/media/image10.png" ContentType="image/png"/>
  <Override PartName="/ppt/media/image36.wmf" ContentType="image/x-wmf"/>
  <Override PartName="/ppt/media/image11.wmf" ContentType="image/x-wmf"/>
  <Override PartName="/ppt/media/image35.wmf" ContentType="image/x-wmf"/>
  <Override PartName="/ppt/media/image34.wmf" ContentType="image/x-wmf"/>
  <Override PartName="/ppt/media/image59.wmf" ContentType="image/x-wmf"/>
  <Override PartName="/ppt/media/image32.wmf" ContentType="image/x-wmf"/>
  <Override PartName="/ppt/media/image57.wmf" ContentType="image/x-wmf"/>
  <Override PartName="/ppt/media/image31.wmf" ContentType="image/x-wmf"/>
  <Override PartName="/ppt/media/image56.wmf" ContentType="image/x-wmf"/>
  <Override PartName="/ppt/media/image61.png" ContentType="image/png"/>
  <Override PartName="/ppt/media/image29.wmf" ContentType="image/x-wmf"/>
  <Override PartName="/ppt/media/image27.wmf" ContentType="image/x-wmf"/>
  <Override PartName="/ppt/media/image26.wmf" ContentType="image/x-wmf"/>
  <Override PartName="/ppt/media/image25.wmf" ContentType="image/x-wmf"/>
  <Override PartName="/ppt/media/image24.wmf" ContentType="image/x-wmf"/>
  <Override PartName="/ppt/media/image49.wmf" ContentType="image/x-wmf"/>
  <Override PartName="/ppt/media/image53.wmf" ContentType="image/x-wmf"/>
  <Override PartName="/ppt/media/image78.png" ContentType="image/png"/>
  <Override PartName="/ppt/media/image21.wmf" ContentType="image/x-wmf"/>
  <Override PartName="/ppt/media/image46.wmf" ContentType="image/x-wmf"/>
  <Override PartName="/ppt/media/image20.wmf" ContentType="image/x-wmf"/>
  <Override PartName="/ppt/media/image45.wmf" ContentType="image/x-wmf"/>
  <Override PartName="/ppt/media/image19.wmf" ContentType="image/x-wmf"/>
  <Override PartName="/ppt/media/image18.wmf" ContentType="image/x-wmf"/>
  <Override PartName="/ppt/media/image23.wmf" ContentType="image/x-wmf"/>
  <Override PartName="/ppt/media/image48.png" ContentType="image/png"/>
  <Override PartName="/ppt/media/image12.wmf" ContentType="image/x-wmf"/>
  <Override PartName="/ppt/media/image37.wmf" ContentType="image/x-wmf"/>
  <Override PartName="/ppt/media/image13.wmf" ContentType="image/x-wmf"/>
  <Override PartName="/ppt/media/image38.wmf" ContentType="image/x-wmf"/>
  <Override PartName="/ppt/media/image15.wmf" ContentType="image/x-wmf"/>
  <Override PartName="/ppt/media/image14.wmf" ContentType="image/x-wmf"/>
  <Override PartName="/ppt/media/image39.png" ContentType="image/png"/>
  <Override PartName="/ppt/media/image40.wmf" ContentType="image/x-wmf"/>
  <Override PartName="/ppt/media/image65.wmf" ContentType="image/x-wmf"/>
  <Override PartName="/ppt/media/image41.wmf" ContentType="image/x-wmf"/>
  <Override PartName="/ppt/media/image66.wmf" ContentType="image/x-wmf"/>
  <Override PartName="/ppt/media/image67.png" ContentType="image/png"/>
  <Override PartName="/ppt/media/image42.wmf" ContentType="image/x-wmf"/>
  <Override PartName="/ppt/media/image43.wmf" ContentType="image/x-wmf"/>
  <Override PartName="/ppt/media/image68.wmf" ContentType="image/x-wmf"/>
  <Override PartName="/ppt/media/image44.wmf" ContentType="image/x-wmf"/>
  <Override PartName="/ppt/media/image69.wmf" ContentType="image/x-wmf"/>
  <Override PartName="/ppt/media/image47.wmf" ContentType="image/x-wmf"/>
  <Override PartName="/ppt/media/image52.wmf" ContentType="image/x-wmf"/>
  <Override PartName="/ppt/media/image77.png" ContentType="image/png"/>
  <Override PartName="/ppt/media/image50.wmf" ContentType="image/x-wmf"/>
  <Override PartName="/ppt/media/image75.wmf" ContentType="image/x-wmf"/>
  <Override PartName="/ppt/media/image58.wmf" ContentType="image/x-wmf"/>
  <Override PartName="/ppt/media/image4.png" ContentType="image/png"/>
  <Override PartName="/ppt/media/image60.wmf" ContentType="image/x-wmf"/>
  <Override PartName="/ppt/media/image70.wmf" ContentType="image/x-wmf"/>
  <Override PartName="/ppt/media/image96.png" ContentType="image/png"/>
  <Override PartName="/ppt/media/image71.wmf" ContentType="image/x-wmf"/>
  <Override PartName="/ppt/media/image97.png" ContentType="image/png"/>
  <Override PartName="/ppt/media/image72.wmf" ContentType="image/x-wmf"/>
  <Override PartName="/ppt/media/image98.png" ContentType="image/png"/>
  <Override PartName="/ppt/media/image73.wmf" ContentType="image/x-wmf"/>
  <Override PartName="/ppt/media/image99.png" ContentType="image/png"/>
  <Override PartName="/ppt/media/image74.wmf" ContentType="image/x-wmf"/>
  <Override PartName="/ppt/slideMasters/_rels/slideMaster4.xml.rels" ContentType="application/vnd.openxmlformats-package.relationships+xml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4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5.xml" ContentType="application/vnd.openxmlformats-officedocument.theme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_rels/slide27.xml.rels" ContentType="application/vnd.openxmlformats-package.relationships+xml"/>
  <Override PartName="/ppt/slides/_rels/slide26.xml.rels" ContentType="application/vnd.openxmlformats-package.relationships+xml"/>
  <Override PartName="/ppt/slides/_rels/slide25.xml.rels" ContentType="application/vnd.openxmlformats-package.relationships+xml"/>
  <Override PartName="/ppt/slides/_rels/slide24.xml.rels" ContentType="application/vnd.openxmlformats-package.relationships+xml"/>
  <Override PartName="/ppt/slides/_rels/slide23.xml.rels" ContentType="application/vnd.openxmlformats-package.relationships+xml"/>
  <Override PartName="/ppt/slides/_rels/slide22.xml.rels" ContentType="application/vnd.openxmlformats-package.relationships+xml"/>
  <Override PartName="/ppt/slides/_rels/slide21.xml.rels" ContentType="application/vnd.openxmlformats-package.relationships+xml"/>
  <Override PartName="/ppt/slides/_rels/slide20.xml.rels" ContentType="application/vnd.openxmlformats-package.relationships+xml"/>
  <Override PartName="/ppt/slides/_rels/slide19.xml.rels" ContentType="application/vnd.openxmlformats-package.relationships+xml"/>
  <Override PartName="/ppt/slides/_rels/slide18.xml.rels" ContentType="application/vnd.openxmlformats-package.relationships+xml"/>
  <Override PartName="/ppt/slides/_rels/slide17.xml.rels" ContentType="application/vnd.openxmlformats-package.relationships+xml"/>
  <Override PartName="/ppt/slides/_rels/slide6.xml.rels" ContentType="application/vnd.openxmlformats-package.relationships+xml"/>
  <Override PartName="/ppt/slides/_rels/slide5.xml.rels" ContentType="application/vnd.openxmlformats-package.relationships+xml"/>
  <Override PartName="/ppt/slides/_rels/slide4.xml.rels" ContentType="application/vnd.openxmlformats-package.relationships+xml"/>
  <Override PartName="/ppt/slides/_rels/slide3.xml.rels" ContentType="application/vnd.openxmlformats-package.relationships+xml"/>
  <Override PartName="/ppt/slides/_rels/slide1.xml.rels" ContentType="application/vnd.openxmlformats-package.relationships+xml"/>
  <Override PartName="/ppt/slides/_rels/slide9.xml.rels" ContentType="application/vnd.openxmlformats-package.relationships+xml"/>
  <Override PartName="/ppt/slides/_rels/slide2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slide6.xml" ContentType="application/vnd.openxmlformats-officedocument.presentationml.slide+xml"/>
  <Override PartName="/ppt/slides/slide5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27.xml" ContentType="application/vnd.openxmlformats-officedocument.presentationml.slide+xml"/>
  <Override PartName="/ppt/slides/slide26.xml" ContentType="application/vnd.openxmlformats-officedocument.presentationml.slide+xml"/>
  <Override PartName="/ppt/slides/slide25.xml" ContentType="application/vnd.openxmlformats-officedocument.presentationml.slide+xml"/>
  <Override PartName="/ppt/slides/slide24.xml" ContentType="application/vnd.openxmlformats-officedocument.presentationml.slide+xml"/>
  <Override PartName="/ppt/slides/slide23.xml" ContentType="application/vnd.openxmlformats-officedocument.presentationml.slide+xml"/>
  <Override PartName="/ppt/slides/slide22.xml" ContentType="application/vnd.openxmlformats-officedocument.presentationml.slide+xml"/>
  <Override PartName="/ppt/slides/slide21.xml" ContentType="application/vnd.openxmlformats-officedocument.presentationml.slide+xml"/>
  <Override PartName="/ppt/slides/slide20.xml" ContentType="application/vnd.openxmlformats-officedocument.presentationml.slide+xml"/>
  <Override PartName="/ppt/slides/slide19.xml" ContentType="application/vnd.openxmlformats-officedocument.presentationml.slide+xml"/>
  <Override PartName="/ppt/slides/slide18.xml" ContentType="application/vnd.openxmlformats-officedocument.presentationml.slide+xml"/>
  <Override PartName="/ppt/slides/slide17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45.xml.rels" ContentType="application/vnd.openxmlformats-package.relationships+xml"/>
  <Override PartName="/ppt/slideLayouts/_rels/slideLayout44.xml.rels" ContentType="application/vnd.openxmlformats-package.relationships+xml"/>
  <Override PartName="/ppt/slideLayouts/_rels/slideLayout43.xml.rels" ContentType="application/vnd.openxmlformats-package.relationships+xml"/>
  <Override PartName="/ppt/slideLayouts/_rels/slideLayout42.xml.rels" ContentType="application/vnd.openxmlformats-package.relationships+xml"/>
  <Override PartName="/ppt/slideLayouts/_rels/slideLayout41.xml.rels" ContentType="application/vnd.openxmlformats-package.relationships+xml"/>
  <Override PartName="/ppt/slideLayouts/_rels/slideLayout40.xml.rels" ContentType="application/vnd.openxmlformats-package.relationships+xml"/>
  <Override PartName="/ppt/slideLayouts/_rels/slideLayout38.xml.rels" ContentType="application/vnd.openxmlformats-package.relationships+xml"/>
  <Override PartName="/ppt/slideLayouts/_rels/slideLayout37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4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46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4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3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  <p:sldMasterId id="2147483687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</p:sldIdLst>
  <p:sldSz cx="9144000" cy="6858000"/>
  <p:notesSz cx="7315200" cy="96012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slideMaster" Target="slideMasters/slideMaster4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Relationship Id="rId26" Type="http://schemas.openxmlformats.org/officeDocument/2006/relationships/slide" Target="slides/slide20.xml"/><Relationship Id="rId27" Type="http://schemas.openxmlformats.org/officeDocument/2006/relationships/slide" Target="slides/slide21.xml"/><Relationship Id="rId28" Type="http://schemas.openxmlformats.org/officeDocument/2006/relationships/slide" Target="slides/slide22.xml"/><Relationship Id="rId29" Type="http://schemas.openxmlformats.org/officeDocument/2006/relationships/slide" Target="slides/slide23.xml"/><Relationship Id="rId30" Type="http://schemas.openxmlformats.org/officeDocument/2006/relationships/slide" Target="slides/slide24.xml"/><Relationship Id="rId31" Type="http://schemas.openxmlformats.org/officeDocument/2006/relationships/slide" Target="slides/slide25.xml"/><Relationship Id="rId32" Type="http://schemas.openxmlformats.org/officeDocument/2006/relationships/slide" Target="slides/slide26.xml"/><Relationship Id="rId33" Type="http://schemas.openxmlformats.org/officeDocument/2006/relationships/slide" Target="slides/slide27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5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PlaceHolder 1"/>
          <p:cNvSpPr>
            <a:spLocks noGrp="1"/>
          </p:cNvSpPr>
          <p:nvPr>
            <p:ph type="sldImg"/>
          </p:nvPr>
        </p:nvSpPr>
        <p:spPr>
          <a:xfrm>
            <a:off x="1257480" y="729360"/>
            <a:ext cx="4799880" cy="360000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move the slide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1" name="PlaceHolder 2"/>
          <p:cNvSpPr>
            <a:spLocks noGrp="1"/>
          </p:cNvSpPr>
          <p:nvPr>
            <p:ph type="body"/>
          </p:nvPr>
        </p:nvSpPr>
        <p:spPr>
          <a:xfrm>
            <a:off x="731520" y="4560480"/>
            <a:ext cx="5851800" cy="432000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82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174120" cy="4795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3" name="PlaceHolder 4"/>
          <p:cNvSpPr>
            <a:spLocks noGrp="1"/>
          </p:cNvSpPr>
          <p:nvPr>
            <p:ph type="dt"/>
          </p:nvPr>
        </p:nvSpPr>
        <p:spPr>
          <a:xfrm>
            <a:off x="4140720" y="0"/>
            <a:ext cx="3174120" cy="47952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4" name="PlaceHolder 5"/>
          <p:cNvSpPr>
            <a:spLocks noGrp="1"/>
          </p:cNvSpPr>
          <p:nvPr>
            <p:ph type="ftr"/>
          </p:nvPr>
        </p:nvSpPr>
        <p:spPr>
          <a:xfrm>
            <a:off x="0" y="9121320"/>
            <a:ext cx="3174120" cy="47952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85" name="PlaceHolder 6"/>
          <p:cNvSpPr>
            <a:spLocks noGrp="1"/>
          </p:cNvSpPr>
          <p:nvPr>
            <p:ph type="sldNum"/>
          </p:nvPr>
        </p:nvSpPr>
        <p:spPr>
          <a:xfrm>
            <a:off x="4140720" y="9121320"/>
            <a:ext cx="3174120" cy="47952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3E559C28-E228-4F65-877A-F8303DA48C3A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_rels/notesSlide12.xml.rels><?xml version="1.0" encoding="UTF-8"?>
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
</Relationships>
</file>

<file path=ppt/notesSlides/_rels/notesSlide1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
</Relationships>
</file>

<file path=ppt/notesSlides/_rels/notesSlide14.xml.rels><?xml version="1.0" encoding="UTF-8"?>
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
</Relationships>
</file>

<file path=ppt/notesSlides/_rels/notesSlide16.xml.rels><?xml version="1.0" encoding="UTF-8"?>
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
</Relationships>
</file>

<file path=ppt/notesSlides/_rels/notesSlide19.xml.rels><?xml version="1.0" encoding="UTF-8"?>
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
</Relationships>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
</Relationships>
</file>

<file path=ppt/notesSlides/_rels/notesSlide20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
</Relationships>
</file>

<file path=ppt/notesSlides/_rels/notesSlide21.xml.rels><?xml version="1.0" encoding="UTF-8"?>
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
</Relationships>
</file>

<file path=ppt/notesSlides/_rels/notesSlide25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
</Relationships>
</file>

<file path=ppt/notesSlides/_rels/notesSlide26.xml.rels><?xml version="1.0" encoding="UTF-8"?>
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
</Relationships>
</file>

<file path=ppt/notesSlides/_rels/notesSlide2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
</Relationships>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4.xml"/><Relationship Id="rId2" Type="http://schemas.openxmlformats.org/officeDocument/2006/relationships/notesMaster" Target="../notesMasters/notesMaster1.xml"/>
</Relationships>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
</Relationships>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
</Relationships>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5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Recap: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First infer observations from image sequence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have chosen the model.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Next we need to do inference for obtain estimates of model parameters.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2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1D221776-431F-4450-BC35-D5E3437CF44C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9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Anvender I størrelsesordnen 100 partikler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0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93A2AF5-1295-42B2-A8F2-1C839EAC40A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3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2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NOTICE how the amount of particles has a huge impact on the tracking quality.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3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E5E6E85-B99B-4861-B8EF-BFC1583BFA2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5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is the methods used by Microsoft in their X-Box 360 and MS Windows kinect tracker: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For each depth pixel predict which part it belongs to (pixel classification (random forest of decision trees) / part distribution estimation – color is the most likely part)</a:t>
            </a:r>
            <a:br/>
            <a:r>
              <a:rPr b="0" lang="en-US" sz="2000" spc="-1" strike="noStrike">
                <a:latin typeface="Arial"/>
              </a:rPr>
              <a:t>Based on this part distribution predict joint 3D locations (for each part corresponding to a joint perform a local search for the mode of the part distribution using MeanShift)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This method requires a lot of training data (millions of examples of different body sizes and poses) 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76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415EDD7-F338-4892-8BB1-C3904B9E1222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78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79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F14C611-7385-4CC1-89C7-8899348C37BA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1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81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want to estimate joint positions or joint angle configuration from video without markers.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2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5B4FD3D8-A39B-43FC-BDFF-803360A9B5A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5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At every time instance our model is in some state / configuration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Or rather we want to include uncertainty so we model the probability of being in a certain configuration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  <a:spcBef>
                <a:spcPts val="360"/>
              </a:spcBef>
            </a:pPr>
            <a:r>
              <a:rPr b="0" lang="en-US" sz="2000" spc="-1" strike="noStrike">
                <a:latin typeface="Arial"/>
              </a:rPr>
              <a:t>Uncertainty e.g. due to ambiguities.</a:t>
            </a:r>
            <a:endParaRPr b="0" lang="en-US" sz="20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</p:txBody>
      </p:sp>
      <p:sp>
        <p:nvSpPr>
          <p:cNvPr id="355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948B628-1F63-4548-9F99-B3B384E548C5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0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84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85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A44478A2-4A56-41D8-B751-303F932D046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8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The MS kinect is an active stereo camera.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88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CA171046-0023-4F8C-9F98-FF24F04DE07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5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9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Bent your elbow too much and it will break!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are not able to move at the speed of light, so we might want to put some limits on angular velocity and acceleration.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1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D9E8E759-C66E-4788-A203-C3CE26A7C9C9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9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E.g. D=50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94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AC6BC99-A2DA-4ED8-80DA-9D0A474FA5A8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27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9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endParaRPr b="0" lang="en-US" sz="2000" spc="-1" strike="noStrike">
              <a:latin typeface="Arial"/>
            </a:endParaRPr>
          </a:p>
        </p:txBody>
      </p:sp>
      <p:sp>
        <p:nvSpPr>
          <p:cNvPr id="397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32B87A80-DD93-4EB9-BD05-EF894A06DD31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4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57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We need to model and learn / estimate these distributions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58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41E0781C-D68D-4839-AA1A-2BC40FF69750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6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0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Lets extend the model with observations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1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FD6C877A-0F07-4310-924C-0705A130FF6B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8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3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Concrete example of H: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Capsule = cylinder capped by hemispheres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Assume independence of stereo points and measure distance to capsule surface.</a:t>
            </a: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endParaRPr b="0" lang="en-US" sz="2000" spc="-1" strike="noStrike">
              <a:latin typeface="Arial"/>
            </a:endParaRPr>
          </a:p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Shortest distance to skin and robust to outliers.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4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EF9F005C-F451-49AF-8D7F-8DE0DBF4FCB4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notesSlides/notesSlide9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PlaceHolder 1"/>
          <p:cNvSpPr>
            <a:spLocks noGrp="1"/>
          </p:cNvSpPr>
          <p:nvPr>
            <p:ph type="sldImg"/>
          </p:nvPr>
        </p:nvSpPr>
        <p:spPr>
          <a:xfrm>
            <a:off x="1257480" y="720720"/>
            <a:ext cx="4800240" cy="3600000"/>
          </a:xfrm>
          <a:prstGeom prst="rect">
            <a:avLst/>
          </a:prstGeom>
        </p:spPr>
      </p:sp>
      <p:sp>
        <p:nvSpPr>
          <p:cNvPr id="366" name="PlaceHolder 2"/>
          <p:cNvSpPr>
            <a:spLocks noGrp="1"/>
          </p:cNvSpPr>
          <p:nvPr>
            <p:ph type="body"/>
          </p:nvPr>
        </p:nvSpPr>
        <p:spPr>
          <a:xfrm>
            <a:off x="731880" y="4560840"/>
            <a:ext cx="5851080" cy="4319280"/>
          </a:xfrm>
          <a:prstGeom prst="rect">
            <a:avLst/>
          </a:prstGeom>
        </p:spPr>
        <p:txBody>
          <a:bodyPr lIns="96840" rIns="96840" tIns="48240" bIns="48240">
            <a:normAutofit/>
          </a:bodyPr>
          <a:p>
            <a:pPr marL="216000" indent="-216000">
              <a:lnSpc>
                <a:spcPct val="100000"/>
              </a:lnSpc>
            </a:pPr>
            <a:r>
              <a:rPr b="0" lang="en-US" sz="2000" spc="-1" strike="noStrike">
                <a:latin typeface="Arial"/>
              </a:rPr>
              <a:t>Joint distribution – this is just an application of the product rule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367" name="TextShape 3"/>
          <p:cNvSpPr txBox="1"/>
          <p:nvPr/>
        </p:nvSpPr>
        <p:spPr>
          <a:xfrm>
            <a:off x="4143240" y="9120240"/>
            <a:ext cx="3169800" cy="479160"/>
          </a:xfrm>
          <a:prstGeom prst="rect">
            <a:avLst/>
          </a:prstGeom>
          <a:noFill/>
          <a:ln w="9360">
            <a:noFill/>
          </a:ln>
        </p:spPr>
        <p:txBody>
          <a:bodyPr lIns="96840" rIns="96840" tIns="48240" bIns="48240" anchor="b"/>
          <a:p>
            <a:pPr algn="r">
              <a:lnSpc>
                <a:spcPct val="100000"/>
              </a:lnSpc>
            </a:pPr>
            <a:fld id="{0D478E91-A866-42ED-9674-2E4E6D371686}" type="slidenum">
              <a:rPr b="0" lang="en-US" sz="1300" spc="-1" strike="noStrike">
                <a:solidFill>
                  <a:srgbClr val="000000"/>
                </a:solidFill>
                <a:latin typeface="Arial"/>
                <a:ea typeface="+mn-ea"/>
              </a:rPr>
              <a:t>&lt;number&gt;</a:t>
            </a:fld>
            <a:endParaRPr b="0" lang="en-US" sz="1300" spc="-1" strike="noStrike">
              <a:latin typeface="Times New Roman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3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4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4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3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7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5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3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3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3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subTitle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7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5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6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9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PlaceHolder 3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9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1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PlaceHolder 5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4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4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PlaceHolder 3"/>
          <p:cNvSpPr>
            <a:spLocks noGrp="1"/>
          </p:cNvSpPr>
          <p:nvPr>
            <p:ph type="body"/>
          </p:nvPr>
        </p:nvSpPr>
        <p:spPr>
          <a:xfrm>
            <a:off x="182268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PlaceHolder 4"/>
          <p:cNvSpPr>
            <a:spLocks noGrp="1"/>
          </p:cNvSpPr>
          <p:nvPr>
            <p:ph type="body"/>
          </p:nvPr>
        </p:nvSpPr>
        <p:spPr>
          <a:xfrm>
            <a:off x="3187800" y="160020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PlaceHolder 5"/>
          <p:cNvSpPr>
            <a:spLocks noGrp="1"/>
          </p:cNvSpPr>
          <p:nvPr>
            <p:ph type="body"/>
          </p:nvPr>
        </p:nvSpPr>
        <p:spPr>
          <a:xfrm>
            <a:off x="4572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PlaceHolder 6"/>
          <p:cNvSpPr>
            <a:spLocks noGrp="1"/>
          </p:cNvSpPr>
          <p:nvPr>
            <p:ph type="body"/>
          </p:nvPr>
        </p:nvSpPr>
        <p:spPr>
          <a:xfrm>
            <a:off x="182268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9" name="PlaceHolder 7"/>
          <p:cNvSpPr>
            <a:spLocks noGrp="1"/>
          </p:cNvSpPr>
          <p:nvPr>
            <p:ph type="body"/>
          </p:nvPr>
        </p:nvSpPr>
        <p:spPr>
          <a:xfrm>
            <a:off x="3187800" y="3964320"/>
            <a:ext cx="129996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subTitle"/>
          </p:nvPr>
        </p:nvSpPr>
        <p:spPr>
          <a:xfrm>
            <a:off x="457200" y="274680"/>
            <a:ext cx="8229240" cy="52977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4525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4"/>
          <p:cNvSpPr>
            <a:spLocks noGrp="1"/>
          </p:cNvSpPr>
          <p:nvPr>
            <p:ph type="body"/>
          </p:nvPr>
        </p:nvSpPr>
        <p:spPr>
          <a:xfrm>
            <a:off x="2526480" y="396432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PlaceHolder 1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lIns="0" rIns="0" tIns="0" bIns="0"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2"/>
          <p:cNvSpPr>
            <a:spLocks noGrp="1"/>
          </p:cNvSpPr>
          <p:nvPr>
            <p:ph type="body"/>
          </p:nvPr>
        </p:nvSpPr>
        <p:spPr>
          <a:xfrm>
            <a:off x="45720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3"/>
          <p:cNvSpPr>
            <a:spLocks noGrp="1"/>
          </p:cNvSpPr>
          <p:nvPr>
            <p:ph type="body"/>
          </p:nvPr>
        </p:nvSpPr>
        <p:spPr>
          <a:xfrm>
            <a:off x="2526480" y="1600200"/>
            <a:ext cx="197028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4"/>
          <p:cNvSpPr>
            <a:spLocks noGrp="1"/>
          </p:cNvSpPr>
          <p:nvPr>
            <p:ph type="body"/>
          </p:nvPr>
        </p:nvSpPr>
        <p:spPr>
          <a:xfrm>
            <a:off x="457200" y="3964320"/>
            <a:ext cx="4038120" cy="21585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_rels/slideMaster4.xml.rels><?xml version="1.0" encoding="UTF-8"?>
<Relationships xmlns="http://schemas.openxmlformats.org/package/2006/relationships"><Relationship Id="rId1" Type="http://schemas.openxmlformats.org/officeDocument/2006/relationships/theme" Target="../theme/theme4.xml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37.xml"/><Relationship Id="rId4" Type="http://schemas.openxmlformats.org/officeDocument/2006/relationships/slideLayout" Target="../slideLayouts/slideLayout38.xml"/><Relationship Id="rId5" Type="http://schemas.openxmlformats.org/officeDocument/2006/relationships/slideLayout" Target="../slideLayouts/slideLayout39.xml"/><Relationship Id="rId6" Type="http://schemas.openxmlformats.org/officeDocument/2006/relationships/slideLayout" Target="../slideLayouts/slideLayout40.xml"/><Relationship Id="rId7" Type="http://schemas.openxmlformats.org/officeDocument/2006/relationships/slideLayout" Target="../slideLayouts/slideLayout41.xml"/><Relationship Id="rId8" Type="http://schemas.openxmlformats.org/officeDocument/2006/relationships/slideLayout" Target="../slideLayouts/slideLayout42.xml"/><Relationship Id="rId9" Type="http://schemas.openxmlformats.org/officeDocument/2006/relationships/slideLayout" Target="../slideLayouts/slideLayout43.xml"/><Relationship Id="rId10" Type="http://schemas.openxmlformats.org/officeDocument/2006/relationships/slideLayout" Target="../slideLayouts/slideLayout44.xml"/><Relationship Id="rId11" Type="http://schemas.openxmlformats.org/officeDocument/2006/relationships/slideLayout" Target="../slideLayouts/slideLayout45.xml"/><Relationship Id="rId12" Type="http://schemas.openxmlformats.org/officeDocument/2006/relationships/slideLayout" Target="../slideLayouts/slideLayout46.xml"/><Relationship Id="rId13" Type="http://schemas.openxmlformats.org/officeDocument/2006/relationships/slideLayout" Target="../slideLayouts/slideLayout47.xml"/><Relationship Id="rId14" Type="http://schemas.openxmlformats.org/officeDocument/2006/relationships/slideLayout" Target="../slideLayouts/slideLayout48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0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1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2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</a:t>
            </a: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edit Master </a:t>
            </a: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" name="PlaceHolder 5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6" name="PlaceHolder 6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C78FDE6E-2D58-4EC1-8ABA-1EB1BBFFAF68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1</a:t>
            </a:fld>
            <a:endParaRPr b="0" lang="en-US" sz="1400" spc="-1" strike="noStrike">
              <a:latin typeface="Times New Roman"/>
            </a:endParaRPr>
          </a:p>
        </p:txBody>
      </p:sp>
      <p:sp>
        <p:nvSpPr>
          <p:cNvPr id="7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45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6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47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822924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5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0" name="PlaceHolder 6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51" name="PlaceHolder 7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0CA75A30-B267-4608-B6EC-1C02957EC077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89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90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91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2" name="PlaceHolder 4"/>
          <p:cNvSpPr>
            <a:spLocks noGrp="1"/>
          </p:cNvSpPr>
          <p:nvPr>
            <p:ph type="body"/>
          </p:nvPr>
        </p:nvSpPr>
        <p:spPr>
          <a:xfrm>
            <a:off x="45720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PlaceHolder 5"/>
          <p:cNvSpPr>
            <a:spLocks noGrp="1"/>
          </p:cNvSpPr>
          <p:nvPr>
            <p:ph type="body"/>
          </p:nvPr>
        </p:nvSpPr>
        <p:spPr>
          <a:xfrm>
            <a:off x="4648320" y="1600200"/>
            <a:ext cx="4038120" cy="452556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561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8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8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4" name="PlaceHolder 6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5" name="PlaceHolder 7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96" name="PlaceHolder 8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43587445-A927-4AC5-B247-576C9EC5343A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Masters/slideMaster4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Picture 75" descr=""/>
          <p:cNvPicPr/>
          <p:nvPr/>
        </p:nvPicPr>
        <p:blipFill>
          <a:blip r:embed="rId2"/>
          <a:stretch/>
        </p:blipFill>
        <p:spPr>
          <a:xfrm>
            <a:off x="7620120" y="152280"/>
            <a:ext cx="1866600" cy="1479240"/>
          </a:xfrm>
          <a:prstGeom prst="rect">
            <a:avLst/>
          </a:prstGeom>
          <a:ln w="9360">
            <a:noFill/>
          </a:ln>
        </p:spPr>
      </p:pic>
      <p:sp>
        <p:nvSpPr>
          <p:cNvPr id="134" name="CustomShape 1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360"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135" name="CustomShape 2"/>
          <p:cNvSpPr/>
          <p:nvPr/>
        </p:nvSpPr>
        <p:spPr>
          <a:xfrm>
            <a:off x="0" y="1504800"/>
            <a:ext cx="9143640" cy="1080"/>
          </a:xfrm>
          <a:custGeom>
            <a:avLst/>
            <a:gdLst/>
            <a:ahLst/>
            <a:rect l="l" t="t" r="r" b="b"/>
            <a:pathLst>
              <a:path w="5760" h="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640">
            <a:solidFill>
              <a:srgbClr val="0b5a3a"/>
            </a:solidFill>
            <a:round/>
          </a:ln>
        </p:spPr>
        <p:style>
          <a:lnRef idx="0"/>
          <a:fillRef idx="0"/>
          <a:effectRef idx="0"/>
          <a:fontRef idx="minor"/>
        </p:style>
      </p:sp>
      <p:sp>
        <p:nvSpPr>
          <p:cNvPr id="136" name="PlaceHolder 3"/>
          <p:cNvSpPr>
            <a:spLocks noGrp="1"/>
          </p:cNvSpPr>
          <p:nvPr>
            <p:ph type="title"/>
          </p:nvPr>
        </p:nvSpPr>
        <p:spPr>
          <a:xfrm>
            <a:off x="457200" y="274680"/>
            <a:ext cx="8229240" cy="114264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title style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PlaceHolder 4"/>
          <p:cNvSpPr>
            <a:spLocks noGrp="1"/>
          </p:cNvSpPr>
          <p:nvPr>
            <p:ph type="body"/>
          </p:nvPr>
        </p:nvSpPr>
        <p:spPr>
          <a:xfrm>
            <a:off x="457200" y="1535040"/>
            <a:ext cx="4039920" cy="639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PlaceHolder 5"/>
          <p:cNvSpPr>
            <a:spLocks noGrp="1"/>
          </p:cNvSpPr>
          <p:nvPr>
            <p:ph type="body"/>
          </p:nvPr>
        </p:nvSpPr>
        <p:spPr>
          <a:xfrm>
            <a:off x="457200" y="2174760"/>
            <a:ext cx="4039920" cy="39510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9" name="PlaceHolder 6"/>
          <p:cNvSpPr>
            <a:spLocks noGrp="1"/>
          </p:cNvSpPr>
          <p:nvPr>
            <p:ph type="body"/>
          </p:nvPr>
        </p:nvSpPr>
        <p:spPr>
          <a:xfrm>
            <a:off x="4645080" y="1535040"/>
            <a:ext cx="4041360" cy="639360"/>
          </a:xfrm>
          <a:prstGeom prst="rect">
            <a:avLst/>
          </a:prstGeom>
        </p:spPr>
        <p:txBody>
          <a:bodyPr anchor="b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0" name="PlaceHolder 7"/>
          <p:cNvSpPr>
            <a:spLocks noGrp="1"/>
          </p:cNvSpPr>
          <p:nvPr>
            <p:ph type="body"/>
          </p:nvPr>
        </p:nvSpPr>
        <p:spPr>
          <a:xfrm>
            <a:off x="4645080" y="2174760"/>
            <a:ext cx="4041360" cy="3951000"/>
          </a:xfrm>
          <a:prstGeom prst="rect">
            <a:avLst/>
          </a:prstGeom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Click to edit Master text styles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Second level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2" marL="1143000" indent="-228240">
              <a:lnSpc>
                <a:spcPct val="100000"/>
              </a:lnSpc>
              <a:spcBef>
                <a:spcPts val="36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18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Third level</a:t>
            </a:r>
            <a:endParaRPr b="0" lang="da-DK" sz="1800" spc="-1" strike="noStrike">
              <a:solidFill>
                <a:srgbClr val="000000"/>
              </a:solidFill>
              <a:latin typeface="Arial"/>
            </a:endParaRPr>
          </a:p>
          <a:p>
            <a:pPr lvl="3" marL="1600200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Fourth level</a:t>
            </a:r>
            <a:endParaRPr b="0" lang="da-DK" sz="1600" spc="-1" strike="noStrike">
              <a:solidFill>
                <a:srgbClr val="000000"/>
              </a:solidFill>
              <a:latin typeface="Arial"/>
            </a:endParaRPr>
          </a:p>
          <a:p>
            <a:pPr lvl="4" marL="2057400" indent="-228240">
              <a:lnSpc>
                <a:spcPct val="100000"/>
              </a:lnSpc>
              <a:spcBef>
                <a:spcPts val="320"/>
              </a:spcBef>
              <a:buClr>
                <a:srgbClr val="000000"/>
              </a:buClr>
              <a:buFont typeface="StarSymbol"/>
              <a:buChar char="»"/>
            </a:pPr>
            <a:r>
              <a:rPr b="0" lang="da-DK" sz="16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Fifth level</a:t>
            </a:r>
            <a:endParaRPr b="0" lang="da-DK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1" name="PlaceHolder 8"/>
          <p:cNvSpPr>
            <a:spLocks noGrp="1"/>
          </p:cNvSpPr>
          <p:nvPr>
            <p:ph type="dt"/>
          </p:nvPr>
        </p:nvSpPr>
        <p:spPr>
          <a:xfrm>
            <a:off x="457200" y="6245280"/>
            <a:ext cx="213336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2" name="PlaceHolder 9"/>
          <p:cNvSpPr>
            <a:spLocks noGrp="1"/>
          </p:cNvSpPr>
          <p:nvPr>
            <p:ph type="ftr"/>
          </p:nvPr>
        </p:nvSpPr>
        <p:spPr>
          <a:xfrm>
            <a:off x="3124080" y="6245280"/>
            <a:ext cx="2895120" cy="475920"/>
          </a:xfrm>
          <a:prstGeom prst="rect">
            <a:avLst/>
          </a:prstGeom>
        </p:spPr>
        <p:txBody>
          <a:bodyPr/>
          <a:p>
            <a:endParaRPr b="0" lang="en-US" sz="2400" spc="-1" strike="noStrike">
              <a:latin typeface="Times New Roman"/>
            </a:endParaRPr>
          </a:p>
        </p:txBody>
      </p:sp>
      <p:sp>
        <p:nvSpPr>
          <p:cNvPr id="143" name="PlaceHolder 10"/>
          <p:cNvSpPr>
            <a:spLocks noGrp="1"/>
          </p:cNvSpPr>
          <p:nvPr>
            <p:ph type="sldNum"/>
          </p:nvPr>
        </p:nvSpPr>
        <p:spPr>
          <a:xfrm>
            <a:off x="6553080" y="6245280"/>
            <a:ext cx="2133360" cy="475920"/>
          </a:xfrm>
          <a:prstGeom prst="rect">
            <a:avLst/>
          </a:prstGeom>
        </p:spPr>
        <p:txBody>
          <a:bodyPr/>
          <a:p>
            <a:pPr algn="r">
              <a:lnSpc>
                <a:spcPct val="100000"/>
              </a:lnSpc>
            </a:pPr>
            <a:fld id="{6375C212-4C16-4C15-A7DD-3FB15E5F8A50}" type="slidenum">
              <a:rPr b="0" lang="en-US" sz="1400" spc="-1" strike="noStrike">
                <a:solidFill>
                  <a:srgbClr val="000000"/>
                </a:solidFill>
                <a:latin typeface="Arial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wmf"/><Relationship Id="rId3" Type="http://schemas.openxmlformats.org/officeDocument/2006/relationships/image" Target="../media/image7.wmf"/><Relationship Id="rId4" Type="http://schemas.openxmlformats.org/officeDocument/2006/relationships/image" Target="../media/image8.wmf"/><Relationship Id="rId5" Type="http://schemas.openxmlformats.org/officeDocument/2006/relationships/image" Target="../media/image9.wmf"/><Relationship Id="rId6" Type="http://schemas.openxmlformats.org/officeDocument/2006/relationships/slideLayout" Target="../slideLayouts/slideLayout13.xml"/><Relationship Id="rId7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74.wmf"/><Relationship Id="rId2" Type="http://schemas.openxmlformats.org/officeDocument/2006/relationships/image" Target="../media/image75.wmf"/><Relationship Id="rId3" Type="http://schemas.openxmlformats.org/officeDocument/2006/relationships/image" Target="../media/image76.wmf"/><Relationship Id="rId4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77.png"/><Relationship Id="rId2" Type="http://schemas.openxmlformats.org/officeDocument/2006/relationships/image" Target="../media/image78.png"/><Relationship Id="rId3" Type="http://schemas.openxmlformats.org/officeDocument/2006/relationships/image" Target="../media/image79.wmf"/><Relationship Id="rId4" Type="http://schemas.openxmlformats.org/officeDocument/2006/relationships/image" Target="../media/image80.wmf"/><Relationship Id="rId5" Type="http://schemas.openxmlformats.org/officeDocument/2006/relationships/image" Target="../media/image81.wmf"/><Relationship Id="rId6" Type="http://schemas.openxmlformats.org/officeDocument/2006/relationships/image" Target="../media/image82.wmf"/><Relationship Id="rId7" Type="http://schemas.openxmlformats.org/officeDocument/2006/relationships/image" Target="../media/image83.wmf"/><Relationship Id="rId8" Type="http://schemas.openxmlformats.org/officeDocument/2006/relationships/image" Target="../media/image84.wmf"/><Relationship Id="rId9" Type="http://schemas.openxmlformats.org/officeDocument/2006/relationships/image" Target="../media/image85.wmf"/><Relationship Id="rId10" Type="http://schemas.openxmlformats.org/officeDocument/2006/relationships/image" Target="../media/image86.wmf"/><Relationship Id="rId11" Type="http://schemas.openxmlformats.org/officeDocument/2006/relationships/image" Target="../media/image87.wmf"/><Relationship Id="rId12" Type="http://schemas.openxmlformats.org/officeDocument/2006/relationships/image" Target="../media/image88.wmf"/><Relationship Id="rId13" Type="http://schemas.openxmlformats.org/officeDocument/2006/relationships/image" Target="../media/image89.wmf"/><Relationship Id="rId14" Type="http://schemas.openxmlformats.org/officeDocument/2006/relationships/image" Target="../media/image90.wmf"/><Relationship Id="rId15" Type="http://schemas.openxmlformats.org/officeDocument/2006/relationships/slideLayout" Target="../slideLayouts/slideLayout37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video" Target="../media/media91.mp4"/><Relationship Id="rId2" Type="http://schemas.microsoft.com/office/2007/relationships/media" Target="../media/media91.mp4"/><Relationship Id="rId3" Type="http://schemas.openxmlformats.org/officeDocument/2006/relationships/image" Target="../media/image92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2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video" Target="../media/media93.mp4"/><Relationship Id="rId2" Type="http://schemas.microsoft.com/office/2007/relationships/media" Target="../media/media93.mp4"/><Relationship Id="rId3" Type="http://schemas.openxmlformats.org/officeDocument/2006/relationships/image" Target="../media/image94.png"/><Relationship Id="rId4" Type="http://schemas.openxmlformats.org/officeDocument/2006/relationships/slideLayout" Target="../slideLayouts/slideLayout13.xml"/><Relationship Id="rId5" Type="http://schemas.openxmlformats.org/officeDocument/2006/relationships/notesSlide" Target="../notesSlides/notesSlide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95.tif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4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96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19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wmf"/><Relationship Id="rId3" Type="http://schemas.openxmlformats.org/officeDocument/2006/relationships/image" Target="../media/image12.wmf"/><Relationship Id="rId4" Type="http://schemas.openxmlformats.org/officeDocument/2006/relationships/image" Target="../media/image13.wmf"/><Relationship Id="rId5" Type="http://schemas.openxmlformats.org/officeDocument/2006/relationships/image" Target="../media/image14.wmf"/><Relationship Id="rId6" Type="http://schemas.openxmlformats.org/officeDocument/2006/relationships/image" Target="../media/image15.wmf"/><Relationship Id="rId7" Type="http://schemas.openxmlformats.org/officeDocument/2006/relationships/slideLayout" Target="../slideLayouts/slideLayout13.xml"/><Relationship Id="rId8" Type="http://schemas.openxmlformats.org/officeDocument/2006/relationships/notesSlide" Target="../notesSlides/notesSlide2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97.png"/><Relationship Id="rId2" Type="http://schemas.openxmlformats.org/officeDocument/2006/relationships/hyperlink" Target="http://www.youtube.com/watch?v=g_txF7iETX0" TargetMode="External"/><Relationship Id="rId3" Type="http://schemas.openxmlformats.org/officeDocument/2006/relationships/slideLayout" Target="../slideLayouts/slideLayout13.xml"/><Relationship Id="rId4" Type="http://schemas.openxmlformats.org/officeDocument/2006/relationships/notesSlide" Target="../notesSlides/notesSlide2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98.png"/><Relationship Id="rId2" Type="http://schemas.openxmlformats.org/officeDocument/2006/relationships/image" Target="../media/image99.png"/><Relationship Id="rId3" Type="http://schemas.openxmlformats.org/officeDocument/2006/relationships/slideLayout" Target="../slideLayouts/slideLayout28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100.png"/><Relationship Id="rId2" Type="http://schemas.openxmlformats.org/officeDocument/2006/relationships/slideLayout" Target="../slideLayouts/slideLayout13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5.xml"/>
</Relationships>
</file>

<file path=ppt/slides/_rels/slide26.xml.rels><?xml version="1.0" encoding="UTF-8"?>
<Relationships xmlns="http://schemas.openxmlformats.org/package/2006/relationships"><Relationship Id="rId1" Type="http://schemas.openxmlformats.org/officeDocument/2006/relationships/image" Target="../media/image101.png"/><Relationship Id="rId2" Type="http://schemas.openxmlformats.org/officeDocument/2006/relationships/image" Target="../media/image102.wmf"/><Relationship Id="rId3" Type="http://schemas.openxmlformats.org/officeDocument/2006/relationships/image" Target="../media/image103.wmf"/><Relationship Id="rId4" Type="http://schemas.openxmlformats.org/officeDocument/2006/relationships/image" Target="../media/image104.wmf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26.xml"/>
</Relationships>
</file>

<file path=ppt/slides/_rels/slide27.xml.rels><?xml version="1.0" encoding="UTF-8"?>
<Relationships xmlns="http://schemas.openxmlformats.org/package/2006/relationships"><Relationship Id="rId1" Type="http://schemas.openxmlformats.org/officeDocument/2006/relationships/image" Target="../media/image105.png"/><Relationship Id="rId2" Type="http://schemas.openxmlformats.org/officeDocument/2006/relationships/image" Target="../media/image106.wmf"/><Relationship Id="rId3" Type="http://schemas.openxmlformats.org/officeDocument/2006/relationships/image" Target="../media/image107.wmf"/><Relationship Id="rId4" Type="http://schemas.openxmlformats.org/officeDocument/2006/relationships/image" Target="../media/image108.wmf"/><Relationship Id="rId5" Type="http://schemas.openxmlformats.org/officeDocument/2006/relationships/slideLayout" Target="../slideLayouts/slideLayout28.xml"/><Relationship Id="rId6" Type="http://schemas.openxmlformats.org/officeDocument/2006/relationships/notesSlide" Target="../notesSlides/notesSlide27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wmf"/><Relationship Id="rId3" Type="http://schemas.openxmlformats.org/officeDocument/2006/relationships/image" Target="../media/image18.wmf"/><Relationship Id="rId4" Type="http://schemas.openxmlformats.org/officeDocument/2006/relationships/image" Target="../media/image19.wmf"/><Relationship Id="rId5" Type="http://schemas.openxmlformats.org/officeDocument/2006/relationships/image" Target="../media/image20.wmf"/><Relationship Id="rId6" Type="http://schemas.openxmlformats.org/officeDocument/2006/relationships/image" Target="../media/image21.wmf"/><Relationship Id="rId7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wmf"/><Relationship Id="rId3" Type="http://schemas.openxmlformats.org/officeDocument/2006/relationships/image" Target="../media/image24.wmf"/><Relationship Id="rId4" Type="http://schemas.openxmlformats.org/officeDocument/2006/relationships/image" Target="../media/image25.wmf"/><Relationship Id="rId5" Type="http://schemas.openxmlformats.org/officeDocument/2006/relationships/image" Target="../media/image26.wmf"/><Relationship Id="rId6" Type="http://schemas.openxmlformats.org/officeDocument/2006/relationships/image" Target="../media/image27.wmf"/><Relationship Id="rId7" Type="http://schemas.openxmlformats.org/officeDocument/2006/relationships/image" Target="../media/image28.wmf"/><Relationship Id="rId8" Type="http://schemas.openxmlformats.org/officeDocument/2006/relationships/image" Target="../media/image29.wmf"/><Relationship Id="rId9" Type="http://schemas.openxmlformats.org/officeDocument/2006/relationships/image" Target="../media/image30.wmf"/><Relationship Id="rId10" Type="http://schemas.openxmlformats.org/officeDocument/2006/relationships/image" Target="../media/image31.wmf"/><Relationship Id="rId11" Type="http://schemas.openxmlformats.org/officeDocument/2006/relationships/image" Target="../media/image32.wmf"/><Relationship Id="rId12" Type="http://schemas.openxmlformats.org/officeDocument/2006/relationships/slideLayout" Target="../slideLayouts/slideLayout13.xml"/><Relationship Id="rId13" Type="http://schemas.openxmlformats.org/officeDocument/2006/relationships/notesSlide" Target="../notesSlides/notesSlide4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wmf"/><Relationship Id="rId3" Type="http://schemas.openxmlformats.org/officeDocument/2006/relationships/image" Target="../media/image35.wmf"/><Relationship Id="rId4" Type="http://schemas.openxmlformats.org/officeDocument/2006/relationships/image" Target="../media/image36.wmf"/><Relationship Id="rId5" Type="http://schemas.openxmlformats.org/officeDocument/2006/relationships/image" Target="../media/image37.wmf"/><Relationship Id="rId6" Type="http://schemas.openxmlformats.org/officeDocument/2006/relationships/image" Target="../media/image38.wmf"/><Relationship Id="rId7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wmf"/><Relationship Id="rId3" Type="http://schemas.openxmlformats.org/officeDocument/2006/relationships/image" Target="../media/image41.wmf"/><Relationship Id="rId4" Type="http://schemas.openxmlformats.org/officeDocument/2006/relationships/image" Target="../media/image42.wmf"/><Relationship Id="rId5" Type="http://schemas.openxmlformats.org/officeDocument/2006/relationships/image" Target="../media/image43.wmf"/><Relationship Id="rId6" Type="http://schemas.openxmlformats.org/officeDocument/2006/relationships/image" Target="../media/image44.wmf"/><Relationship Id="rId7" Type="http://schemas.openxmlformats.org/officeDocument/2006/relationships/image" Target="../media/image45.wmf"/><Relationship Id="rId8" Type="http://schemas.openxmlformats.org/officeDocument/2006/relationships/image" Target="../media/image46.wmf"/><Relationship Id="rId9" Type="http://schemas.openxmlformats.org/officeDocument/2006/relationships/image" Target="../media/image47.wmf"/><Relationship Id="rId10" Type="http://schemas.openxmlformats.org/officeDocument/2006/relationships/slideLayout" Target="../slideLayouts/slideLayout13.xml"/><Relationship Id="rId11" Type="http://schemas.openxmlformats.org/officeDocument/2006/relationships/notesSlide" Target="../notesSlides/notesSlide6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48.png"/><Relationship Id="rId2" Type="http://schemas.openxmlformats.org/officeDocument/2006/relationships/image" Target="../media/image49.wmf"/><Relationship Id="rId3" Type="http://schemas.openxmlformats.org/officeDocument/2006/relationships/image" Target="../media/image50.wmf"/><Relationship Id="rId4" Type="http://schemas.openxmlformats.org/officeDocument/2006/relationships/image" Target="../media/image51.wmf"/><Relationship Id="rId5" Type="http://schemas.openxmlformats.org/officeDocument/2006/relationships/image" Target="../media/image52.wmf"/><Relationship Id="rId6" Type="http://schemas.openxmlformats.org/officeDocument/2006/relationships/image" Target="../media/image53.wmf"/><Relationship Id="rId7" Type="http://schemas.openxmlformats.org/officeDocument/2006/relationships/image" Target="../media/image54.wmf"/><Relationship Id="rId8" Type="http://schemas.openxmlformats.org/officeDocument/2006/relationships/image" Target="../media/image55.wmf"/><Relationship Id="rId9" Type="http://schemas.openxmlformats.org/officeDocument/2006/relationships/image" Target="../media/image56.wmf"/><Relationship Id="rId10" Type="http://schemas.openxmlformats.org/officeDocument/2006/relationships/image" Target="../media/image57.wmf"/><Relationship Id="rId11" Type="http://schemas.openxmlformats.org/officeDocument/2006/relationships/image" Target="../media/image58.wmf"/><Relationship Id="rId12" Type="http://schemas.openxmlformats.org/officeDocument/2006/relationships/image" Target="../media/image59.wmf"/><Relationship Id="rId13" Type="http://schemas.openxmlformats.org/officeDocument/2006/relationships/image" Target="../media/image60.wmf"/><Relationship Id="rId14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61.png"/><Relationship Id="rId2" Type="http://schemas.openxmlformats.org/officeDocument/2006/relationships/image" Target="../media/image62.wmf"/><Relationship Id="rId3" Type="http://schemas.openxmlformats.org/officeDocument/2006/relationships/image" Target="../media/image63.wmf"/><Relationship Id="rId4" Type="http://schemas.openxmlformats.org/officeDocument/2006/relationships/image" Target="../media/image64.wmf"/><Relationship Id="rId5" Type="http://schemas.openxmlformats.org/officeDocument/2006/relationships/image" Target="../media/image65.wmf"/><Relationship Id="rId6" Type="http://schemas.openxmlformats.org/officeDocument/2006/relationships/image" Target="../media/image66.wmf"/><Relationship Id="rId7" Type="http://schemas.openxmlformats.org/officeDocument/2006/relationships/slideLayout" Target="../slideLayouts/slideLayout28.xml"/><Relationship Id="rId8" Type="http://schemas.openxmlformats.org/officeDocument/2006/relationships/notesSlide" Target="../notesSlides/notesSlide8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67.png"/><Relationship Id="rId2" Type="http://schemas.openxmlformats.org/officeDocument/2006/relationships/image" Target="../media/image68.wmf"/><Relationship Id="rId3" Type="http://schemas.openxmlformats.org/officeDocument/2006/relationships/image" Target="../media/image69.wmf"/><Relationship Id="rId4" Type="http://schemas.openxmlformats.org/officeDocument/2006/relationships/image" Target="../media/image70.wmf"/><Relationship Id="rId5" Type="http://schemas.openxmlformats.org/officeDocument/2006/relationships/image" Target="../media/image71.wmf"/><Relationship Id="rId6" Type="http://schemas.openxmlformats.org/officeDocument/2006/relationships/image" Target="../media/image72.wmf"/><Relationship Id="rId7" Type="http://schemas.openxmlformats.org/officeDocument/2006/relationships/image" Target="../media/image73.wmf"/><Relationship Id="rId8" Type="http://schemas.openxmlformats.org/officeDocument/2006/relationships/slideLayout" Target="../slideLayouts/slideLayout28.xml"/><Relationship Id="rId9" Type="http://schemas.openxmlformats.org/officeDocument/2006/relationships/notesSlide" Target="../notesSlides/notesSlide9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This is what we want to do</a:t>
            </a:r>
            <a:br/>
            <a:r>
              <a:rPr b="1" lang="da-DK" sz="2000" spc="-1" strike="noStrike">
                <a:solidFill>
                  <a:srgbClr val="000000"/>
                </a:solidFill>
                <a:latin typeface="Arial"/>
              </a:rPr>
              <a:t>(Tracking = seq. estimation of model from observations)</a:t>
            </a:r>
            <a:br/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7" name="Content Placeholder 6" descr=""/>
          <p:cNvPicPr/>
          <p:nvPr/>
        </p:nvPicPr>
        <p:blipFill>
          <a:blip r:embed="rId1"/>
          <a:stretch/>
        </p:blipFill>
        <p:spPr>
          <a:xfrm>
            <a:off x="457200" y="1982520"/>
            <a:ext cx="8229240" cy="2665080"/>
          </a:xfrm>
          <a:prstGeom prst="rect">
            <a:avLst/>
          </a:prstGeom>
          <a:ln w="9360">
            <a:noFill/>
          </a:ln>
        </p:spPr>
      </p:pic>
      <p:sp>
        <p:nvSpPr>
          <p:cNvPr id="188" name="CustomShape 2"/>
          <p:cNvSpPr/>
          <p:nvPr/>
        </p:nvSpPr>
        <p:spPr>
          <a:xfrm>
            <a:off x="609480" y="1509840"/>
            <a:ext cx="1904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Video sequence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89" name="CustomShape 3"/>
          <p:cNvSpPr/>
          <p:nvPr/>
        </p:nvSpPr>
        <p:spPr>
          <a:xfrm>
            <a:off x="4952880" y="1981080"/>
            <a:ext cx="342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Sequence of estimated poses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190" name="" descr=""/>
          <p:cNvPicPr/>
          <p:nvPr/>
        </p:nvPicPr>
        <p:blipFill>
          <a:blip r:embed="rId2"/>
          <a:stretch/>
        </p:blipFill>
        <p:spPr>
          <a:xfrm>
            <a:off x="6629400" y="393696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191" name="" descr=""/>
          <p:cNvPicPr/>
          <p:nvPr/>
        </p:nvPicPr>
        <p:blipFill>
          <a:blip r:embed="rId3"/>
          <a:stretch/>
        </p:blipFill>
        <p:spPr>
          <a:xfrm>
            <a:off x="2413080" y="156204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192" name="" descr=""/>
          <p:cNvPicPr/>
          <p:nvPr/>
        </p:nvPicPr>
        <p:blipFill>
          <a:blip r:embed="rId4"/>
          <a:stretch/>
        </p:blipFill>
        <p:spPr>
          <a:xfrm>
            <a:off x="8204040" y="3936960"/>
            <a:ext cx="469800" cy="317520"/>
          </a:xfrm>
          <a:prstGeom prst="rect">
            <a:avLst/>
          </a:prstGeom>
          <a:ln>
            <a:noFill/>
          </a:ln>
        </p:spPr>
      </p:pic>
      <p:pic>
        <p:nvPicPr>
          <p:cNvPr id="193" name="" descr=""/>
          <p:cNvPicPr/>
          <p:nvPr/>
        </p:nvPicPr>
        <p:blipFill>
          <a:blip r:embed="rId5"/>
          <a:stretch/>
        </p:blipFill>
        <p:spPr>
          <a:xfrm>
            <a:off x="4572000" y="3962520"/>
            <a:ext cx="469800" cy="3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Probability theory crash course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4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by applying the sum and product rules we have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br/>
            <a:br/>
            <a:br/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and</a:t>
            </a:r>
            <a:br/>
            <a:br/>
            <a:br/>
            <a:br/>
            <a:br/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85" name="" descr=""/>
          <p:cNvPicPr/>
          <p:nvPr/>
        </p:nvPicPr>
        <p:blipFill>
          <a:blip r:embed="rId1"/>
          <a:stretch/>
        </p:blipFill>
        <p:spPr>
          <a:xfrm>
            <a:off x="1054080" y="2400480"/>
            <a:ext cx="3124080" cy="927000"/>
          </a:xfrm>
          <a:prstGeom prst="rect">
            <a:avLst/>
          </a:prstGeom>
          <a:ln>
            <a:noFill/>
          </a:ln>
        </p:spPr>
      </p:pic>
      <p:pic>
        <p:nvPicPr>
          <p:cNvPr id="286" name="" descr=""/>
          <p:cNvPicPr/>
          <p:nvPr/>
        </p:nvPicPr>
        <p:blipFill>
          <a:blip r:embed="rId2"/>
          <a:stretch/>
        </p:blipFill>
        <p:spPr>
          <a:xfrm>
            <a:off x="990720" y="4673520"/>
            <a:ext cx="3619440" cy="571680"/>
          </a:xfrm>
          <a:prstGeom prst="rect">
            <a:avLst/>
          </a:prstGeom>
          <a:ln>
            <a:noFill/>
          </a:ln>
        </p:spPr>
      </p:pic>
      <p:pic>
        <p:nvPicPr>
          <p:cNvPr id="287" name="" descr=""/>
          <p:cNvPicPr/>
          <p:nvPr/>
        </p:nvPicPr>
        <p:blipFill>
          <a:blip r:embed="rId3"/>
          <a:stretch/>
        </p:blipFill>
        <p:spPr>
          <a:xfrm>
            <a:off x="990720" y="4038480"/>
            <a:ext cx="4267080" cy="57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7" dur="indefinite" restart="never" nodeType="tmRoot">
          <p:childTnLst>
            <p:seq>
              <p:cTn id="138" dur="indefinite" nodeType="mainSeq">
                <p:childTnLst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So we need to sequentially estimate</a:t>
            </a:r>
            <a:br/>
            <a:r>
              <a:rPr b="1" lang="da-DK" sz="2000" spc="-1" strike="noStrike">
                <a:solidFill>
                  <a:srgbClr val="000000"/>
                </a:solidFill>
                <a:latin typeface="Arial"/>
              </a:rPr>
              <a:t>(Details covered in Advanced topics in data modeling)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9" name="TextShape 2"/>
          <p:cNvSpPr txBox="1"/>
          <p:nvPr/>
        </p:nvSpPr>
        <p:spPr>
          <a:xfrm>
            <a:off x="457200" y="1535040"/>
            <a:ext cx="4039920" cy="63936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Kalman filtering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0" name="TextShape 3"/>
          <p:cNvSpPr txBox="1"/>
          <p:nvPr/>
        </p:nvSpPr>
        <p:spPr>
          <a:xfrm>
            <a:off x="4645080" y="1535040"/>
            <a:ext cx="4041360" cy="639360"/>
          </a:xfrm>
          <a:prstGeom prst="rect">
            <a:avLst/>
          </a:prstGeom>
          <a:noFill/>
          <a:ln w="9360">
            <a:noFill/>
          </a:ln>
        </p:spPr>
        <p:txBody>
          <a:bodyPr anchor="b"/>
          <a:p>
            <a:pPr>
              <a:lnSpc>
                <a:spcPct val="100000"/>
              </a:lnSpc>
              <a:spcBef>
                <a:spcPts val="479"/>
              </a:spcBef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Particle filtering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91" name="Content Placeholder 3" descr=""/>
          <p:cNvPicPr/>
          <p:nvPr/>
        </p:nvPicPr>
        <p:blipFill>
          <a:blip r:embed="rId1"/>
          <a:srcRect l="-19158" t="0" r="-19158" b="0"/>
          <a:stretch/>
        </p:blipFill>
        <p:spPr>
          <a:xfrm>
            <a:off x="3809880" y="2819520"/>
            <a:ext cx="5957640" cy="3276360"/>
          </a:xfrm>
          <a:prstGeom prst="rect">
            <a:avLst/>
          </a:prstGeom>
          <a:ln w="9360">
            <a:noFill/>
          </a:ln>
        </p:spPr>
      </p:pic>
      <p:sp>
        <p:nvSpPr>
          <p:cNvPr id="292" name="CustomShape 4"/>
          <p:cNvSpPr/>
          <p:nvPr/>
        </p:nvSpPr>
        <p:spPr>
          <a:xfrm>
            <a:off x="6553080" y="2457360"/>
            <a:ext cx="2361960" cy="118764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Particles: A state and a weight: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</p:txBody>
      </p:sp>
      <p:pic>
        <p:nvPicPr>
          <p:cNvPr id="293" name="Content Placeholder 3" descr=""/>
          <p:cNvPicPr/>
          <p:nvPr/>
        </p:nvPicPr>
        <p:blipFill>
          <a:blip r:embed="rId2"/>
          <a:srcRect l="-19158" t="0" r="-19158" b="0"/>
          <a:stretch/>
        </p:blipFill>
        <p:spPr>
          <a:xfrm>
            <a:off x="-762120" y="2785320"/>
            <a:ext cx="6019560" cy="3310200"/>
          </a:xfrm>
          <a:prstGeom prst="rect">
            <a:avLst/>
          </a:prstGeom>
          <a:ln w="9360">
            <a:noFill/>
          </a:ln>
        </p:spPr>
      </p:pic>
      <p:sp>
        <p:nvSpPr>
          <p:cNvPr id="294" name="CustomShape 5"/>
          <p:cNvSpPr/>
          <p:nvPr/>
        </p:nvSpPr>
        <p:spPr>
          <a:xfrm>
            <a:off x="1676520" y="2256480"/>
            <a:ext cx="2742840" cy="146196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Assume Gaussianity and linearity of observations and states.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Estimate mean state and covariance.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95" name="" descr=""/>
          <p:cNvPicPr/>
          <p:nvPr/>
        </p:nvPicPr>
        <p:blipFill>
          <a:blip r:embed="rId3"/>
          <a:stretch/>
        </p:blipFill>
        <p:spPr>
          <a:xfrm>
            <a:off x="5867280" y="457200"/>
            <a:ext cx="1460520" cy="406440"/>
          </a:xfrm>
          <a:prstGeom prst="rect">
            <a:avLst/>
          </a:prstGeom>
          <a:ln>
            <a:noFill/>
          </a:ln>
        </p:spPr>
      </p:pic>
      <p:pic>
        <p:nvPicPr>
          <p:cNvPr id="296" name="" descr=""/>
          <p:cNvPicPr/>
          <p:nvPr/>
        </p:nvPicPr>
        <p:blipFill>
          <a:blip r:embed="rId4"/>
          <a:stretch/>
        </p:blipFill>
        <p:spPr>
          <a:xfrm>
            <a:off x="8813880" y="571500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97" name="" descr=""/>
          <p:cNvPicPr/>
          <p:nvPr/>
        </p:nvPicPr>
        <p:blipFill>
          <a:blip r:embed="rId5"/>
          <a:stretch/>
        </p:blipFill>
        <p:spPr>
          <a:xfrm>
            <a:off x="4800600" y="2743200"/>
            <a:ext cx="1130400" cy="317520"/>
          </a:xfrm>
          <a:prstGeom prst="rect">
            <a:avLst/>
          </a:prstGeom>
          <a:ln>
            <a:noFill/>
          </a:ln>
        </p:spPr>
      </p:pic>
      <p:pic>
        <p:nvPicPr>
          <p:cNvPr id="298" name="" descr=""/>
          <p:cNvPicPr/>
          <p:nvPr/>
        </p:nvPicPr>
        <p:blipFill>
          <a:blip r:embed="rId6"/>
          <a:stretch/>
        </p:blipFill>
        <p:spPr>
          <a:xfrm>
            <a:off x="5054760" y="6108840"/>
            <a:ext cx="888840" cy="355680"/>
          </a:xfrm>
          <a:prstGeom prst="rect">
            <a:avLst/>
          </a:prstGeom>
          <a:ln>
            <a:noFill/>
          </a:ln>
        </p:spPr>
      </p:pic>
      <p:pic>
        <p:nvPicPr>
          <p:cNvPr id="299" name="" descr=""/>
          <p:cNvPicPr/>
          <p:nvPr/>
        </p:nvPicPr>
        <p:blipFill>
          <a:blip r:embed="rId7"/>
          <a:stretch/>
        </p:blipFill>
        <p:spPr>
          <a:xfrm>
            <a:off x="6578640" y="6108840"/>
            <a:ext cx="952560" cy="355680"/>
          </a:xfrm>
          <a:prstGeom prst="rect">
            <a:avLst/>
          </a:prstGeom>
          <a:ln>
            <a:noFill/>
          </a:ln>
        </p:spPr>
      </p:pic>
      <p:pic>
        <p:nvPicPr>
          <p:cNvPr id="300" name="" descr=""/>
          <p:cNvPicPr/>
          <p:nvPr/>
        </p:nvPicPr>
        <p:blipFill>
          <a:blip r:embed="rId8"/>
          <a:stretch/>
        </p:blipFill>
        <p:spPr>
          <a:xfrm>
            <a:off x="7848720" y="6108840"/>
            <a:ext cx="952560" cy="355680"/>
          </a:xfrm>
          <a:prstGeom prst="rect">
            <a:avLst/>
          </a:prstGeom>
          <a:ln>
            <a:noFill/>
          </a:ln>
        </p:spPr>
      </p:pic>
      <p:pic>
        <p:nvPicPr>
          <p:cNvPr id="301" name="" descr=""/>
          <p:cNvPicPr/>
          <p:nvPr/>
        </p:nvPicPr>
        <p:blipFill>
          <a:blip r:embed="rId9"/>
          <a:stretch/>
        </p:blipFill>
        <p:spPr>
          <a:xfrm>
            <a:off x="7340760" y="3137040"/>
            <a:ext cx="888840" cy="355680"/>
          </a:xfrm>
          <a:prstGeom prst="rect">
            <a:avLst/>
          </a:prstGeom>
          <a:ln>
            <a:noFill/>
          </a:ln>
        </p:spPr>
      </p:pic>
      <p:pic>
        <p:nvPicPr>
          <p:cNvPr id="302" name="" descr=""/>
          <p:cNvPicPr/>
          <p:nvPr/>
        </p:nvPicPr>
        <p:blipFill>
          <a:blip r:embed="rId10"/>
          <a:stretch/>
        </p:blipFill>
        <p:spPr>
          <a:xfrm>
            <a:off x="5334120" y="4267080"/>
            <a:ext cx="431640" cy="355680"/>
          </a:xfrm>
          <a:prstGeom prst="rect">
            <a:avLst/>
          </a:prstGeom>
          <a:ln>
            <a:noFill/>
          </a:ln>
        </p:spPr>
      </p:pic>
      <p:pic>
        <p:nvPicPr>
          <p:cNvPr id="303" name="" descr=""/>
          <p:cNvPicPr/>
          <p:nvPr/>
        </p:nvPicPr>
        <p:blipFill>
          <a:blip r:embed="rId11"/>
          <a:stretch/>
        </p:blipFill>
        <p:spPr>
          <a:xfrm>
            <a:off x="6858000" y="3962520"/>
            <a:ext cx="444600" cy="355680"/>
          </a:xfrm>
          <a:prstGeom prst="rect">
            <a:avLst/>
          </a:prstGeom>
          <a:ln>
            <a:noFill/>
          </a:ln>
        </p:spPr>
      </p:pic>
      <p:pic>
        <p:nvPicPr>
          <p:cNvPr id="304" name="" descr=""/>
          <p:cNvPicPr/>
          <p:nvPr/>
        </p:nvPicPr>
        <p:blipFill>
          <a:blip r:embed="rId12"/>
          <a:stretch/>
        </p:blipFill>
        <p:spPr>
          <a:xfrm>
            <a:off x="8153280" y="4267080"/>
            <a:ext cx="444600" cy="355680"/>
          </a:xfrm>
          <a:prstGeom prst="rect">
            <a:avLst/>
          </a:prstGeom>
          <a:ln>
            <a:noFill/>
          </a:ln>
        </p:spPr>
      </p:pic>
      <p:pic>
        <p:nvPicPr>
          <p:cNvPr id="305" name="" descr=""/>
          <p:cNvPicPr/>
          <p:nvPr/>
        </p:nvPicPr>
        <p:blipFill>
          <a:blip r:embed="rId13"/>
          <a:stretch/>
        </p:blipFill>
        <p:spPr>
          <a:xfrm>
            <a:off x="4267080" y="571500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306" name="" descr=""/>
          <p:cNvPicPr/>
          <p:nvPr/>
        </p:nvPicPr>
        <p:blipFill>
          <a:blip r:embed="rId14"/>
          <a:stretch/>
        </p:blipFill>
        <p:spPr>
          <a:xfrm>
            <a:off x="228600" y="2717640"/>
            <a:ext cx="1130400" cy="3175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47" dur="indefinite" restart="never" nodeType="tmRoot">
          <p:childTnLst>
            <p:seq>
              <p:cTn id="148" dur="indefinite" nodeType="mainSeq">
                <p:childTnLst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Voila! We now have a visual tracker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08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457200" y="2324160"/>
            <a:ext cx="8229240" cy="30776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5" dur="indefinite" restart="never" nodeType="tmRoot">
          <p:childTnLst>
            <p:seq>
              <p:cTn id="176" dur="indefinite" nodeType="mainSeq">
                <p:childTnLst>
                  <p:par>
                    <p:cTn id="177" fill="hold">
                      <p:stCondLst>
                        <p:cond delay="0"/>
                      </p:stCondLst>
                      <p:childTnLst>
                        <p:par>
                          <p:cTn id="178" fill="hold">
                            <p:stCondLst>
                              <p:cond delay="0"/>
                            </p:stCondLst>
                            <p:childTnLst>
                              <p:par>
                                <p:cTn id="179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80" dur="14500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81" restart="whenNotActive" nodeType="interactiveSeq" fill="hold"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85" dur="1" fill="hold"/>
                                        <p:tgtEl>
                                          <p:spTgt spid="30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And here is another sequence showing different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inference methods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0" name="Picture 1" descr="">
            <a:hlinkClick r:id="" action="ppaction://media"/>
          </p:cNvPr>
          <p:cNvPicPr/>
          <p:nvPr>
            <a:videoFile r:link="rId1"/>
            <p:extLst>
              <p:ext uri="{DAA4B4D4-6D71-4841-9C94-3DE7FCFB9230}">
                <p14:media r:embed="rId2"/>
              </p:ext>
            </p:extLst>
          </p:nvPr>
        </p:nvPicPr>
        <p:blipFill>
          <a:blip r:embed="rId3"/>
        </p:blipFill>
        <p:spPr>
          <a:xfrm>
            <a:off x="1598760" y="1600200"/>
            <a:ext cx="5946480" cy="4525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86" dur="indefinite" restart="never" nodeType="tmRoot">
          <p:childTnLst>
            <p:seq>
              <p:cTn id="187" dur="indefinite" nodeType="mainSeq"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nodeType="with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191" dur="15000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192" restart="whenNotActive" nodeType="interactiveSeq" fill="hold">
                <p:childTnLst>
                  <p:par>
                    <p:cTn id="193" fill="hold">
                      <p:stCondLst>
                        <p:cond delay="0"/>
                      </p:stCondLst>
                      <p:childTnLst>
                        <p:par>
                          <p:cTn id="194" fill="hold">
                            <p:stCondLst>
                              <p:cond delay="0"/>
                            </p:stCondLst>
                            <p:childTnLst>
                              <p:par>
                                <p:cTn id="195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96" dur="1" fill="hold"/>
                                        <p:tgtEl>
                                          <p:spTgt spid="3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Per frame part-based recognition of pose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(A model-free approach used in MS Kinect SDK)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12" name="Content Placeholder 3" descr=""/>
          <p:cNvPicPr/>
          <p:nvPr/>
        </p:nvPicPr>
        <p:blipFill>
          <a:blip r:embed="rId1"/>
          <a:srcRect l="-13100" t="0" r="-13100" b="0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9360">
            <a:noFill/>
          </a:ln>
        </p:spPr>
      </p:pic>
      <p:sp>
        <p:nvSpPr>
          <p:cNvPr id="313" name="CustomShape 2"/>
          <p:cNvSpPr/>
          <p:nvPr/>
        </p:nvSpPr>
        <p:spPr>
          <a:xfrm>
            <a:off x="4419720" y="6324480"/>
            <a:ext cx="449532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600" spc="-1" strike="noStrike">
                <a:solidFill>
                  <a:srgbClr val="000000"/>
                </a:solidFill>
                <a:latin typeface="Arial"/>
              </a:rPr>
              <a:t>Shotton et al.: CVPR 2011</a:t>
            </a:r>
            <a:endParaRPr b="0" lang="en-US" sz="1600" spc="-1" strike="noStrike">
              <a:latin typeface="Arial"/>
            </a:endParaRPr>
          </a:p>
        </p:txBody>
      </p:sp>
    </p:spTree>
  </p:cSld>
  <p:timing>
    <p:tnLst>
      <p:par>
        <p:cTn id="197" dur="indefinite" restart="never" nodeType="tmRoot">
          <p:childTnLst>
            <p:seq>
              <p:cTn id="19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Summary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Visual tracking of 3D human motion: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Marker-based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Marker-less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Marker-less tracking: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Model-based (what we saw in detail)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Model-free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Model-based tracking requires: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Human body model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Relation between model and observations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Tracking is sequential filtering of the predicted pose (too avoid jitter in the estimated pose).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199" dur="indefinite" restart="never" nodeType="tmRoot">
          <p:childTnLst>
            <p:seq>
              <p:cTn id="20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Literature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Reading material: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R. Poppe: Vision-based human motion analysis: An overview. Computer Vision and Image Understanding, 108 (1-2): 4-18, 2007.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Additional material: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J. Shotton et al: Real-Time Human Pose Recognition in Parts from Single Depth Images. Proceedings of CVPR, 1297-1304, 2011.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S. Hauberg and K. Steenstrup Pedersen: Predicting Articulated Human Motion from Spatial Processes. International Journal of Computer Vision, 94(3): 317-334, 2011.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</a:rPr>
              <a:t>R. Poppe: A survey on vision-based human action recognition. Image and Vision Computing, 28(6): 976-990, 2010.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TextShape 1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 algn="ctr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Remember to fill in the students course evaluation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0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3D Marker-less motion capture (Upper body)</a:t>
            </a:r>
            <a:br/>
            <a:r>
              <a:rPr b="1" lang="da-DK" sz="2000" spc="-1" strike="noStrike">
                <a:solidFill>
                  <a:srgbClr val="000000"/>
                </a:solidFill>
                <a:latin typeface="Arial"/>
              </a:rPr>
              <a:t>(Using a single optical camera)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2" name="CustomShape 2"/>
          <p:cNvSpPr/>
          <p:nvPr/>
        </p:nvSpPr>
        <p:spPr>
          <a:xfrm>
            <a:off x="5029200" y="6488640"/>
            <a:ext cx="2819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[Hauberg et al, 2009]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323" name="lightblue1_IK50.mp4" descr=""/>
          <p:cNvPicPr/>
          <p:nvPr/>
        </p:nvPicPr>
        <p:blipFill>
          <a:blip r:embed="rId1"/>
          <a:stretch/>
        </p:blipFill>
        <p:spPr>
          <a:xfrm>
            <a:off x="1295280" y="1600200"/>
            <a:ext cx="6539760" cy="491472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01" dur="indefinite" restart="never" nodeType="tmRoot">
          <p:childTnLst>
            <p:seq>
              <p:cTn id="202" dur="indefinite" nodeType="mainSeq">
                <p:childTnLst>
                  <p:par>
                    <p:cTn id="203" fill="hold">
                      <p:stCondLst>
                        <p:cond delay="0"/>
                      </p:stCondLst>
                      <p:childTnLst>
                        <p:par>
                          <p:cTn id="204" fill="hold">
                            <p:stCondLst>
                              <p:cond delay="0"/>
                            </p:stCondLst>
                            <p:childTnLst>
                              <p:par>
                                <p:cTn id="205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06" dur="30734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07" restart="whenNotActive" nodeType="interactiveSeq" fill="hold">
                <p:childTnLst>
                  <p:par>
                    <p:cTn id="208" fill="hold">
                      <p:childTnLst>
                        <p:par>
                          <p:cTn id="209" fill="hold">
                            <p:stCondLst>
                              <p:cond delay="0"/>
                            </p:stCondLst>
                            <p:childTnLst>
                              <p:par>
                                <p:cTn id="210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1" dur="1" fill="hold"/>
                                        <p:tgtEl>
                                          <p:spTgt spid="3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How do we include dynamics into our model?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Lets assume that the current state only depends on the immediate past state. We assume that somehow we can compute the new state given the old state!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Picture 8" descr=""/>
          <p:cNvPicPr/>
          <p:nvPr/>
        </p:nvPicPr>
        <p:blipFill>
          <a:blip r:embed="rId1"/>
          <a:stretch/>
        </p:blipFill>
        <p:spPr>
          <a:xfrm>
            <a:off x="521640" y="1981080"/>
            <a:ext cx="8088480" cy="2285640"/>
          </a:xfrm>
          <a:prstGeom prst="rect">
            <a:avLst/>
          </a:prstGeom>
          <a:ln>
            <a:noFill/>
          </a:ln>
        </p:spPr>
      </p:pic>
      <p:pic>
        <p:nvPicPr>
          <p:cNvPr id="197" name="" descr=""/>
          <p:cNvPicPr/>
          <p:nvPr/>
        </p:nvPicPr>
        <p:blipFill>
          <a:blip r:embed="rId2"/>
          <a:stretch/>
        </p:blipFill>
        <p:spPr>
          <a:xfrm>
            <a:off x="2819520" y="2286000"/>
            <a:ext cx="368280" cy="76320"/>
          </a:xfrm>
          <a:prstGeom prst="rect">
            <a:avLst/>
          </a:prstGeom>
          <a:ln>
            <a:noFill/>
          </a:ln>
        </p:spPr>
      </p:pic>
      <p:pic>
        <p:nvPicPr>
          <p:cNvPr id="198" name="" descr=""/>
          <p:cNvPicPr/>
          <p:nvPr/>
        </p:nvPicPr>
        <p:blipFill>
          <a:blip r:embed="rId3"/>
          <a:stretch/>
        </p:blipFill>
        <p:spPr>
          <a:xfrm>
            <a:off x="698400" y="21718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199" name="" descr=""/>
          <p:cNvPicPr/>
          <p:nvPr/>
        </p:nvPicPr>
        <p:blipFill>
          <a:blip r:embed="rId4"/>
          <a:stretch/>
        </p:blipFill>
        <p:spPr>
          <a:xfrm>
            <a:off x="3505320" y="217188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00" name="" descr=""/>
          <p:cNvPicPr/>
          <p:nvPr/>
        </p:nvPicPr>
        <p:blipFill>
          <a:blip r:embed="rId5"/>
          <a:stretch/>
        </p:blipFill>
        <p:spPr>
          <a:xfrm>
            <a:off x="5791320" y="217188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201" name="" descr=""/>
          <p:cNvPicPr/>
          <p:nvPr/>
        </p:nvPicPr>
        <p:blipFill>
          <a:blip r:embed="rId6"/>
          <a:stretch/>
        </p:blipFill>
        <p:spPr>
          <a:xfrm>
            <a:off x="7848720" y="2171880"/>
            <a:ext cx="60948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>
                <p:childTnLst>
                  <p:par>
                    <p:cTn id="5" fill="hold">
                      <p:stCondLst>
                        <p:cond delay="indefinite"/>
                      </p:stCondLst>
                      <p:childTnLst>
                        <p:par>
                          <p:cTn id="6" fill="hold">
                            <p:stCondLst>
                              <p:cond delay="0"/>
                            </p:stCondLst>
                            <p:childTnLst>
                              <p:par>
                                <p:cTn id="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Why do we want to do tracking of human motion?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Human computer interaction: Non-invasive interface technology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Computer animation: Entertainment (movies and games), education, visualization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12" dur="indefinite" restart="never" nodeType="tmRoot">
          <p:childTnLst>
            <p:seq>
              <p:cTn id="213" dur="indefinite" nodeType="mainSeq">
                <p:childTnLst>
                  <p:par>
                    <p:cTn id="214" fill="hold">
                      <p:stCondLst>
                        <p:cond delay="indefinite"/>
                      </p:stCondLst>
                      <p:childTnLst>
                        <p:par>
                          <p:cTn id="215" fill="hold">
                            <p:stCondLst>
                              <p:cond delay="0"/>
                            </p:stCondLst>
                            <p:childTnLst>
                              <p:par>
                                <p:cTn id="216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8" fill="hold">
                      <p:stCondLst>
                        <p:cond delay="indefinite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Computer games: 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Microsoft Kinect interaction technology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27" name="Content Placeholder 3" descr=""/>
          <p:cNvPicPr/>
          <p:nvPr/>
        </p:nvPicPr>
        <p:blipFill>
          <a:blip r:embed="rId1"/>
          <a:srcRect l="-461" t="0" r="-461" b="0"/>
          <a:stretch/>
        </p:blipFill>
        <p:spPr>
          <a:xfrm>
            <a:off x="457200" y="1600200"/>
            <a:ext cx="8229240" cy="4525560"/>
          </a:xfrm>
          <a:prstGeom prst="rect">
            <a:avLst/>
          </a:prstGeom>
          <a:ln w="9360">
            <a:noFill/>
          </a:ln>
        </p:spPr>
      </p:pic>
      <p:sp>
        <p:nvSpPr>
          <p:cNvPr id="328" name="CustomShape 2"/>
          <p:cNvSpPr/>
          <p:nvPr/>
        </p:nvSpPr>
        <p:spPr>
          <a:xfrm>
            <a:off x="457200" y="6248520"/>
            <a:ext cx="66290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 u="sng">
                <a:solidFill>
                  <a:srgbClr val="009999"/>
                </a:solidFill>
                <a:uFillTx/>
                <a:latin typeface="Arial"/>
                <a:hlinkClick r:id="rId2"/>
              </a:rPr>
              <a:t>http://www.youtube.com/watch?v=g_txF7iETX0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en-US" sz="1800" spc="-1" strike="noStrike">
              <a:latin typeface="Arial"/>
            </a:endParaRPr>
          </a:p>
        </p:txBody>
      </p:sp>
    </p:spTree>
  </p:cSld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Computer animation:</a:t>
            </a:r>
            <a:br/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Transfer motion from actor to CG character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0" name="Picture 5" descr=""/>
          <p:cNvPicPr/>
          <p:nvPr/>
        </p:nvPicPr>
        <p:blipFill>
          <a:blip r:embed="rId1"/>
          <a:stretch/>
        </p:blipFill>
        <p:spPr>
          <a:xfrm>
            <a:off x="969120" y="2026440"/>
            <a:ext cx="2685240" cy="3383640"/>
          </a:xfrm>
          <a:prstGeom prst="rect">
            <a:avLst/>
          </a:prstGeom>
          <a:ln>
            <a:noFill/>
          </a:ln>
        </p:spPr>
      </p:pic>
      <p:pic>
        <p:nvPicPr>
          <p:cNvPr id="331" name="Picture 6" descr=""/>
          <p:cNvPicPr/>
          <p:nvPr/>
        </p:nvPicPr>
        <p:blipFill>
          <a:blip r:embed="rId2"/>
          <a:stretch/>
        </p:blipFill>
        <p:spPr>
          <a:xfrm>
            <a:off x="4724280" y="2133720"/>
            <a:ext cx="3555720" cy="2915640"/>
          </a:xfrm>
          <a:prstGeom prst="rect">
            <a:avLst/>
          </a:prstGeom>
          <a:ln>
            <a:noFill/>
          </a:ln>
        </p:spPr>
      </p:pic>
    </p:spTree>
  </p:cSld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Interactive physiotherapy: Measurements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33" name="pelvis1_021209_4.mp4" descr=""/>
          <p:cNvPicPr/>
          <p:nvPr/>
        </p:nvPicPr>
        <p:blipFill>
          <a:blip r:embed="rId1"/>
          <a:stretch/>
        </p:blipFill>
        <p:spPr>
          <a:xfrm>
            <a:off x="1558440" y="1600200"/>
            <a:ext cx="6026400" cy="4525560"/>
          </a:xfrm>
          <a:prstGeom prst="rect">
            <a:avLst/>
          </a:prstGeom>
          <a:ln w="9360">
            <a:noFill/>
          </a:ln>
        </p:spPr>
      </p:pic>
    </p:spTree>
  </p:cSld>
  <p:timing>
    <p:tnLst>
      <p:par>
        <p:cTn id="222" dur="indefinite" restart="never" nodeType="tmRoot">
          <p:childTnLst>
            <p:seq>
              <p:cTn id="223" dur="indefinite" nodeType="mainSeq">
                <p:childTnLst>
                  <p:par>
                    <p:cTn id="224" fill="hold">
                      <p:stCondLst>
                        <p:cond delay="0"/>
                      </p:stCondLst>
                      <p:childTnLst>
                        <p:par>
                          <p:cTn id="225" fill="hold">
                            <p:stCondLst>
                              <p:cond delay="0"/>
                            </p:stCondLst>
                            <p:childTnLst>
                              <p:par>
                                <p:cTn id="226" nodeType="after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>
                                      <p:cBhvr>
                                        <p:cTn id="227" dur="44700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  <p:seq>
              <p:cTn id="228" restart="whenNotActive" nodeType="interactiveSeq" fill="hold">
                <p:childTnLst>
                  <p:par>
                    <p:cTn id="229" fill="hold">
                      <p:childTnLst>
                        <p:par>
                          <p:cTn id="230" fill="hold">
                            <p:stCondLst>
                              <p:cond delay="0"/>
                            </p:stCondLst>
                            <p:childTnLst>
                              <p:par>
                                <p:cTn id="231" nodeType="clickEffect" fill="hold" presetClass="mediacall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2" dur="1" fill="hold"/>
                                        <p:tgtEl>
                                          <p:spTgt spid="3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Modeling the skin surface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5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Common surface models: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Boxes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Cylinders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Quadrics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Polygonal mesh skin models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Human body model constraints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Natural physical constraints: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Body limitations, e.g. joint angle limits, limb dimensions (volume, length, etc.), …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Non-penetrability of limbs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Angular velocity and acceleration limits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743040" indent="-285480">
              <a:lnSpc>
                <a:spcPct val="100000"/>
              </a:lnSpc>
              <a:spcBef>
                <a:spcPts val="400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Constraints can be modeled as either hard or soft constraints.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iming>
    <p:tnLst>
      <p:par>
        <p:cTn id="233" dur="indefinite" restart="never" nodeType="tmRoot">
          <p:childTnLst>
            <p:seq>
              <p:cTn id="234" dur="indefinite" nodeType="mainSeq">
                <p:childTnLst>
                  <p:par>
                    <p:cTn id="235" fill="hold">
                      <p:stCondLst>
                        <p:cond delay="indefinite"/>
                      </p:stCondLst>
                      <p:childTnLst>
                        <p:par>
                          <p:cTn id="236" fill="hold">
                            <p:stCondLst>
                              <p:cond delay="0"/>
                            </p:stCondLst>
                            <p:childTnLst>
                              <p:par>
                                <p:cTn id="23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5" fill="hold">
                      <p:stCondLst>
                        <p:cond delay="indefinite"/>
                      </p:stCondLst>
                      <p:childTnLst>
                        <p:par>
                          <p:cTn id="246" fill="hold">
                            <p:stCondLst>
                              <p:cond delay="0"/>
                            </p:stCondLst>
                            <p:childTnLst>
                              <p:par>
                                <p:cTn id="2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Visual human motion modeling and tracking</a:t>
            </a:r>
            <a:br/>
            <a:r>
              <a:rPr b="1" lang="da-DK" sz="2000" spc="-1" strike="noStrike">
                <a:solidFill>
                  <a:srgbClr val="000000"/>
                </a:solidFill>
                <a:latin typeface="Arial"/>
              </a:rPr>
              <a:t>(Tracking = seq. estimation of model from observations)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9" name="TextShape 2"/>
          <p:cNvSpPr txBox="1"/>
          <p:nvPr/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Model: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Stick figure representation of human body (rigid sticks connected by joints, no mass).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Model parameters a.k.a. the </a:t>
            </a:r>
            <a:r>
              <a:rPr b="0" lang="da-DK" sz="20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state</a:t>
            </a: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: </a:t>
            </a:r>
            <a:br/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Vector of joint angles 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Observations: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Video sequence of motion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0" name="Content Placeholder 6" descr=""/>
          <p:cNvPicPr/>
          <p:nvPr/>
        </p:nvPicPr>
        <p:blipFill>
          <a:blip r:embed="rId1"/>
          <a:srcRect l="0" t="-6035" r="0" b="-6035"/>
          <a:stretch/>
        </p:blipFill>
        <p:spPr>
          <a:xfrm>
            <a:off x="4648320" y="1191600"/>
            <a:ext cx="3580920" cy="4013280"/>
          </a:xfrm>
          <a:prstGeom prst="rect">
            <a:avLst/>
          </a:prstGeom>
          <a:ln w="9360">
            <a:noFill/>
          </a:ln>
        </p:spPr>
      </p:pic>
      <p:pic>
        <p:nvPicPr>
          <p:cNvPr id="341" name="Picture 6" descr=""/>
          <p:cNvPicPr/>
          <p:nvPr/>
        </p:nvPicPr>
        <p:blipFill>
          <a:blip r:embed="rId2"/>
          <a:stretch/>
        </p:blipFill>
        <p:spPr>
          <a:xfrm>
            <a:off x="4267080" y="4697640"/>
            <a:ext cx="4647960" cy="2160000"/>
          </a:xfrm>
          <a:prstGeom prst="rect">
            <a:avLst/>
          </a:prstGeom>
          <a:ln>
            <a:noFill/>
          </a:ln>
        </p:spPr>
      </p:pic>
      <p:pic>
        <p:nvPicPr>
          <p:cNvPr id="342" name="" descr=""/>
          <p:cNvPicPr/>
          <p:nvPr/>
        </p:nvPicPr>
        <p:blipFill>
          <a:blip r:embed="rId3"/>
          <a:stretch/>
        </p:blipFill>
        <p:spPr>
          <a:xfrm>
            <a:off x="1181160" y="4572000"/>
            <a:ext cx="2082960" cy="520560"/>
          </a:xfrm>
          <a:prstGeom prst="rect">
            <a:avLst/>
          </a:prstGeom>
          <a:ln>
            <a:noFill/>
          </a:ln>
        </p:spPr>
      </p:pic>
      <p:pic>
        <p:nvPicPr>
          <p:cNvPr id="343" name="" descr=""/>
          <p:cNvPicPr/>
          <p:nvPr/>
        </p:nvPicPr>
        <p:blipFill>
          <a:blip r:embed="rId4"/>
          <a:stretch/>
        </p:blipFill>
        <p:spPr>
          <a:xfrm>
            <a:off x="838080" y="6184800"/>
            <a:ext cx="2387520" cy="45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49" dur="indefinite" restart="never" nodeType="tmRoot">
          <p:childTnLst>
            <p:seq>
              <p:cTn id="250" dur="indefinite" nodeType="mainSeq">
                <p:childTnLst>
                  <p:par>
                    <p:cTn id="251" fill="hold">
                      <p:stCondLst>
                        <p:cond delay="0"/>
                      </p:stCondLst>
                      <p:childTnLst>
                        <p:par>
                          <p:cTn id="252" fill="hold">
                            <p:stCondLst>
                              <p:cond delay="0"/>
                            </p:stCondLst>
                            <p:childTnLst>
                              <p:par>
                                <p:cTn id="2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9" fill="hold">
                      <p:stCondLst>
                        <p:cond delay="indefinite"/>
                      </p:stCondLst>
                      <p:childTnLst>
                        <p:par>
                          <p:cTn id="260" fill="hold">
                            <p:stCondLst>
                              <p:cond delay="0"/>
                            </p:stCondLst>
                            <p:childTnLst>
                              <p:par>
                                <p:cTn id="26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Observations in practice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345" name="Picture 3" descr=""/>
          <p:cNvPicPr/>
          <p:nvPr/>
        </p:nvPicPr>
        <p:blipFill>
          <a:blip r:embed="rId1"/>
          <a:stretch/>
        </p:blipFill>
        <p:spPr>
          <a:xfrm>
            <a:off x="1371600" y="2568960"/>
            <a:ext cx="6552720" cy="4212360"/>
          </a:xfrm>
          <a:prstGeom prst="rect">
            <a:avLst/>
          </a:prstGeom>
          <a:ln>
            <a:noFill/>
          </a:ln>
        </p:spPr>
      </p:pic>
      <p:sp>
        <p:nvSpPr>
          <p:cNvPr id="346" name="CustomShape 2"/>
          <p:cNvSpPr/>
          <p:nvPr/>
        </p:nvSpPr>
        <p:spPr>
          <a:xfrm>
            <a:off x="380880" y="1600200"/>
            <a:ext cx="838152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                </a:t>
            </a:r>
            <a:r>
              <a:rPr b="0" lang="en-US" sz="2000" spc="-1" strike="noStrike">
                <a:solidFill>
                  <a:srgbClr val="000000"/>
                </a:solidFill>
                <a:latin typeface="Arial"/>
              </a:rPr>
              <a:t>compares the image    (here a stereo depth map) and state </a:t>
            </a:r>
            <a:endParaRPr b="0" lang="en-US" sz="2000" spc="-1" strike="noStrike">
              <a:latin typeface="Arial"/>
            </a:endParaRPr>
          </a:p>
        </p:txBody>
      </p:sp>
      <p:pic>
        <p:nvPicPr>
          <p:cNvPr id="347" name="" descr=""/>
          <p:cNvPicPr/>
          <p:nvPr/>
        </p:nvPicPr>
        <p:blipFill>
          <a:blip r:embed="rId2"/>
          <a:stretch/>
        </p:blipFill>
        <p:spPr>
          <a:xfrm>
            <a:off x="457200" y="1676520"/>
            <a:ext cx="1054080" cy="330120"/>
          </a:xfrm>
          <a:prstGeom prst="rect">
            <a:avLst/>
          </a:prstGeom>
          <a:ln>
            <a:noFill/>
          </a:ln>
        </p:spPr>
      </p:pic>
      <p:pic>
        <p:nvPicPr>
          <p:cNvPr id="348" name="" descr=""/>
          <p:cNvPicPr/>
          <p:nvPr/>
        </p:nvPicPr>
        <p:blipFill>
          <a:blip r:embed="rId3"/>
          <a:stretch/>
        </p:blipFill>
        <p:spPr>
          <a:xfrm>
            <a:off x="3949560" y="1676520"/>
            <a:ext cx="228600" cy="330120"/>
          </a:xfrm>
          <a:prstGeom prst="rect">
            <a:avLst/>
          </a:prstGeom>
          <a:ln>
            <a:noFill/>
          </a:ln>
        </p:spPr>
      </p:pic>
      <p:pic>
        <p:nvPicPr>
          <p:cNvPr id="349" name="" descr=""/>
          <p:cNvPicPr/>
          <p:nvPr/>
        </p:nvPicPr>
        <p:blipFill>
          <a:blip r:embed="rId4"/>
          <a:stretch/>
        </p:blipFill>
        <p:spPr>
          <a:xfrm>
            <a:off x="8305920" y="1676520"/>
            <a:ext cx="330120" cy="33012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Enter probabilistic graphical models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3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This is an example of a simple graphical model: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First order Markov chain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lvl="1" marL="743040" indent="-285480">
              <a:lnSpc>
                <a:spcPct val="100000"/>
              </a:lnSpc>
              <a:spcBef>
                <a:spcPts val="400"/>
              </a:spcBef>
              <a:buClr>
                <a:srgbClr val="000000"/>
              </a:buClr>
              <a:buFont typeface="Symbol" charset="2"/>
              <a:buChar char=""/>
            </a:pPr>
            <a:r>
              <a:rPr b="0" lang="da-DK" sz="20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A directed acyclic graph (DAG) or tree, if you will.</a:t>
            </a:r>
            <a:endParaRPr b="0" lang="da-DK" sz="20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Def. Graphical model: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Graph based model where </a:t>
            </a:r>
            <a:r>
              <a:rPr b="0" i="1" lang="da-DK" sz="2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nodes</a:t>
            </a:r>
            <a:r>
              <a:rPr b="0" lang="da-DK" sz="2400" spc="-1" strike="noStrike">
                <a:solidFill>
                  <a:srgbClr val="000000"/>
                </a:solidFill>
                <a:latin typeface="Arial"/>
                <a:ea typeface="ＭＳ Ｐゴシック"/>
              </a:rPr>
              <a:t> represent random quantities / variables and </a:t>
            </a:r>
            <a:r>
              <a:rPr b="0" i="1" lang="da-DK" sz="2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edges</a:t>
            </a:r>
            <a:r>
              <a:rPr b="0" i="1" lang="da-DK" sz="2400" spc="-1" strike="noStrike">
                <a:solidFill>
                  <a:srgbClr val="ff0000"/>
                </a:solidFill>
                <a:latin typeface="Arial"/>
                <a:ea typeface="ＭＳ Ｐゴシック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04" name="Picture 8" descr=""/>
          <p:cNvPicPr/>
          <p:nvPr/>
        </p:nvPicPr>
        <p:blipFill>
          <a:blip r:embed="rId1"/>
          <a:stretch/>
        </p:blipFill>
        <p:spPr>
          <a:xfrm>
            <a:off x="521640" y="1981080"/>
            <a:ext cx="8088480" cy="2285640"/>
          </a:xfrm>
          <a:prstGeom prst="rect">
            <a:avLst/>
          </a:prstGeom>
          <a:ln>
            <a:noFill/>
          </a:ln>
        </p:spPr>
      </p:pic>
      <p:pic>
        <p:nvPicPr>
          <p:cNvPr id="205" name="" descr=""/>
          <p:cNvPicPr/>
          <p:nvPr/>
        </p:nvPicPr>
        <p:blipFill>
          <a:blip r:embed="rId2"/>
          <a:stretch/>
        </p:blipFill>
        <p:spPr>
          <a:xfrm>
            <a:off x="2819520" y="2286000"/>
            <a:ext cx="368280" cy="76320"/>
          </a:xfrm>
          <a:prstGeom prst="rect">
            <a:avLst/>
          </a:prstGeom>
          <a:ln>
            <a:noFill/>
          </a:ln>
        </p:spPr>
      </p:pic>
      <p:pic>
        <p:nvPicPr>
          <p:cNvPr id="206" name="" descr=""/>
          <p:cNvPicPr/>
          <p:nvPr/>
        </p:nvPicPr>
        <p:blipFill>
          <a:blip r:embed="rId3"/>
          <a:stretch/>
        </p:blipFill>
        <p:spPr>
          <a:xfrm>
            <a:off x="698400" y="21718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207" name="" descr=""/>
          <p:cNvPicPr/>
          <p:nvPr/>
        </p:nvPicPr>
        <p:blipFill>
          <a:blip r:embed="rId4"/>
          <a:stretch/>
        </p:blipFill>
        <p:spPr>
          <a:xfrm>
            <a:off x="3505320" y="217188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08" name="" descr=""/>
          <p:cNvPicPr/>
          <p:nvPr/>
        </p:nvPicPr>
        <p:blipFill>
          <a:blip r:embed="rId5"/>
          <a:stretch/>
        </p:blipFill>
        <p:spPr>
          <a:xfrm>
            <a:off x="5791320" y="217188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209" name="" descr=""/>
          <p:cNvPicPr/>
          <p:nvPr/>
        </p:nvPicPr>
        <p:blipFill>
          <a:blip r:embed="rId6"/>
          <a:stretch/>
        </p:blipFill>
        <p:spPr>
          <a:xfrm>
            <a:off x="7848720" y="2171880"/>
            <a:ext cx="60948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Enter probabilistic graphical models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1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If we know the transition conditional probability distributions and the prior distribution on the initial state, we can compute the probability distribution of state sequences (of particular sequences of stick figures):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12" name="Picture 8" descr=""/>
          <p:cNvPicPr/>
          <p:nvPr/>
        </p:nvPicPr>
        <p:blipFill>
          <a:blip r:embed="rId1"/>
          <a:stretch/>
        </p:blipFill>
        <p:spPr>
          <a:xfrm>
            <a:off x="521640" y="1981080"/>
            <a:ext cx="8088480" cy="2285640"/>
          </a:xfrm>
          <a:prstGeom prst="rect">
            <a:avLst/>
          </a:prstGeom>
          <a:ln>
            <a:noFill/>
          </a:ln>
        </p:spPr>
      </p:pic>
      <p:sp>
        <p:nvSpPr>
          <p:cNvPr id="213" name="CustomShape 3"/>
          <p:cNvSpPr/>
          <p:nvPr/>
        </p:nvSpPr>
        <p:spPr>
          <a:xfrm>
            <a:off x="6705720" y="5782320"/>
            <a:ext cx="2361960" cy="913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Short-hand notation:</a:t>
            </a:r>
            <a:br/>
            <a:br/>
            <a:endParaRPr b="0" lang="en-US" sz="1800" spc="-1" strike="noStrike">
              <a:latin typeface="Arial"/>
            </a:endParaRPr>
          </a:p>
        </p:txBody>
      </p:sp>
      <p:pic>
        <p:nvPicPr>
          <p:cNvPr id="214" name="" descr=""/>
          <p:cNvPicPr/>
          <p:nvPr/>
        </p:nvPicPr>
        <p:blipFill>
          <a:blip r:embed="rId2"/>
          <a:stretch/>
        </p:blipFill>
        <p:spPr>
          <a:xfrm>
            <a:off x="2819520" y="2286000"/>
            <a:ext cx="368280" cy="76320"/>
          </a:xfrm>
          <a:prstGeom prst="rect">
            <a:avLst/>
          </a:prstGeom>
          <a:ln>
            <a:noFill/>
          </a:ln>
        </p:spPr>
      </p:pic>
      <p:pic>
        <p:nvPicPr>
          <p:cNvPr id="215" name="" descr=""/>
          <p:cNvPicPr/>
          <p:nvPr/>
        </p:nvPicPr>
        <p:blipFill>
          <a:blip r:embed="rId3"/>
          <a:stretch/>
        </p:blipFill>
        <p:spPr>
          <a:xfrm>
            <a:off x="698400" y="21718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216" name="" descr=""/>
          <p:cNvPicPr/>
          <p:nvPr/>
        </p:nvPicPr>
        <p:blipFill>
          <a:blip r:embed="rId4"/>
          <a:stretch/>
        </p:blipFill>
        <p:spPr>
          <a:xfrm>
            <a:off x="4038480" y="1676520"/>
            <a:ext cx="1663560" cy="406440"/>
          </a:xfrm>
          <a:prstGeom prst="rect">
            <a:avLst/>
          </a:prstGeom>
          <a:ln>
            <a:noFill/>
          </a:ln>
        </p:spPr>
      </p:pic>
      <p:pic>
        <p:nvPicPr>
          <p:cNvPr id="217" name="" descr=""/>
          <p:cNvPicPr/>
          <p:nvPr/>
        </p:nvPicPr>
        <p:blipFill>
          <a:blip r:embed="rId5"/>
          <a:stretch/>
        </p:blipFill>
        <p:spPr>
          <a:xfrm>
            <a:off x="6299280" y="1638360"/>
            <a:ext cx="1663560" cy="406440"/>
          </a:xfrm>
          <a:prstGeom prst="rect">
            <a:avLst/>
          </a:prstGeom>
          <a:ln>
            <a:noFill/>
          </a:ln>
        </p:spPr>
      </p:pic>
      <p:pic>
        <p:nvPicPr>
          <p:cNvPr id="218" name="" descr=""/>
          <p:cNvPicPr/>
          <p:nvPr/>
        </p:nvPicPr>
        <p:blipFill>
          <a:blip r:embed="rId6"/>
          <a:stretch/>
        </p:blipFill>
        <p:spPr>
          <a:xfrm>
            <a:off x="279360" y="5715000"/>
            <a:ext cx="6337440" cy="990720"/>
          </a:xfrm>
          <a:prstGeom prst="rect">
            <a:avLst/>
          </a:prstGeom>
          <a:ln>
            <a:noFill/>
          </a:ln>
        </p:spPr>
      </p:pic>
      <p:pic>
        <p:nvPicPr>
          <p:cNvPr id="219" name="" descr=""/>
          <p:cNvPicPr/>
          <p:nvPr/>
        </p:nvPicPr>
        <p:blipFill>
          <a:blip r:embed="rId7"/>
          <a:stretch/>
        </p:blipFill>
        <p:spPr>
          <a:xfrm>
            <a:off x="6845400" y="6235560"/>
            <a:ext cx="1981080" cy="355680"/>
          </a:xfrm>
          <a:prstGeom prst="rect">
            <a:avLst/>
          </a:prstGeom>
          <a:ln>
            <a:noFill/>
          </a:ln>
        </p:spPr>
      </p:pic>
      <p:pic>
        <p:nvPicPr>
          <p:cNvPr id="220" name="" descr=""/>
          <p:cNvPicPr/>
          <p:nvPr/>
        </p:nvPicPr>
        <p:blipFill>
          <a:blip r:embed="rId8"/>
          <a:stretch/>
        </p:blipFill>
        <p:spPr>
          <a:xfrm>
            <a:off x="380880" y="1600200"/>
            <a:ext cx="927000" cy="406440"/>
          </a:xfrm>
          <a:prstGeom prst="rect">
            <a:avLst/>
          </a:prstGeom>
          <a:ln>
            <a:noFill/>
          </a:ln>
        </p:spPr>
      </p:pic>
      <p:pic>
        <p:nvPicPr>
          <p:cNvPr id="221" name="" descr=""/>
          <p:cNvPicPr/>
          <p:nvPr/>
        </p:nvPicPr>
        <p:blipFill>
          <a:blip r:embed="rId9"/>
          <a:stretch/>
        </p:blipFill>
        <p:spPr>
          <a:xfrm>
            <a:off x="3505320" y="217188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22" name="" descr=""/>
          <p:cNvPicPr/>
          <p:nvPr/>
        </p:nvPicPr>
        <p:blipFill>
          <a:blip r:embed="rId10"/>
          <a:stretch/>
        </p:blipFill>
        <p:spPr>
          <a:xfrm>
            <a:off x="5791320" y="217188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223" name="" descr=""/>
          <p:cNvPicPr/>
          <p:nvPr/>
        </p:nvPicPr>
        <p:blipFill>
          <a:blip r:embed="rId11"/>
          <a:stretch/>
        </p:blipFill>
        <p:spPr>
          <a:xfrm>
            <a:off x="7848720" y="2171880"/>
            <a:ext cx="60948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>
                <p:childTnLst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How to relate the model state with observations?</a:t>
            </a:r>
            <a:br/>
            <a:r>
              <a:rPr b="1" lang="da-DK" sz="2000" spc="-1" strike="noStrike">
                <a:solidFill>
                  <a:srgbClr val="000000"/>
                </a:solidFill>
                <a:latin typeface="Arial"/>
              </a:rPr>
              <a:t>(Tracking = estimation of model from observations)</a:t>
            </a:r>
            <a:br/>
            <a:endParaRPr b="0" lang="da-DK" sz="20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25" name="Content Placeholder 6" descr=""/>
          <p:cNvPicPr/>
          <p:nvPr/>
        </p:nvPicPr>
        <p:blipFill>
          <a:blip r:embed="rId1"/>
          <a:stretch/>
        </p:blipFill>
        <p:spPr>
          <a:xfrm>
            <a:off x="457200" y="1982520"/>
            <a:ext cx="8229240" cy="2665080"/>
          </a:xfrm>
          <a:prstGeom prst="rect">
            <a:avLst/>
          </a:prstGeom>
          <a:ln w="9360">
            <a:noFill/>
          </a:ln>
        </p:spPr>
      </p:pic>
      <p:sp>
        <p:nvSpPr>
          <p:cNvPr id="226" name="CustomShape 2"/>
          <p:cNvSpPr/>
          <p:nvPr/>
        </p:nvSpPr>
        <p:spPr>
          <a:xfrm>
            <a:off x="609480" y="1509840"/>
            <a:ext cx="1904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Video sequence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7" name="CustomShape 3"/>
          <p:cNvSpPr/>
          <p:nvPr/>
        </p:nvSpPr>
        <p:spPr>
          <a:xfrm>
            <a:off x="4952880" y="1981080"/>
            <a:ext cx="3428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Sequence of estimated states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8" name="CustomShape 4"/>
          <p:cNvSpPr/>
          <p:nvPr/>
        </p:nvSpPr>
        <p:spPr>
          <a:xfrm>
            <a:off x="304920" y="4674240"/>
            <a:ext cx="8762760" cy="20106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Lets introduce a potentially non-linear function for “</a:t>
            </a:r>
            <a:r>
              <a:rPr b="0" i="1" lang="en-US" sz="1800" spc="-1" strike="noStrike">
                <a:solidFill>
                  <a:srgbClr val="000000"/>
                </a:solidFill>
                <a:latin typeface="Arial"/>
              </a:rPr>
              <a:t>drawing the stick figure</a:t>
            </a: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” in image space and compare with the observed image. Something like this,</a:t>
            </a: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endParaRPr b="0" lang="en-US" sz="1800" spc="-1" strike="noStrike"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However our observations are noisy so we want a probabilistic model for this!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29" name="CustomShape 5"/>
          <p:cNvSpPr/>
          <p:nvPr/>
        </p:nvSpPr>
        <p:spPr>
          <a:xfrm>
            <a:off x="304920" y="4812120"/>
            <a:ext cx="87627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What do the image of a particular stick figure look like?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30" name="CustomShape 6"/>
          <p:cNvSpPr/>
          <p:nvPr/>
        </p:nvSpPr>
        <p:spPr>
          <a:xfrm>
            <a:off x="6019920" y="4800600"/>
            <a:ext cx="21333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Hard problem!</a:t>
            </a:r>
            <a:endParaRPr b="0" lang="en-US" sz="1800" spc="-1" strike="noStrike">
              <a:latin typeface="Arial"/>
            </a:endParaRPr>
          </a:p>
        </p:txBody>
      </p:sp>
      <p:pic>
        <p:nvPicPr>
          <p:cNvPr id="231" name="" descr=""/>
          <p:cNvPicPr/>
          <p:nvPr/>
        </p:nvPicPr>
        <p:blipFill>
          <a:blip r:embed="rId2"/>
          <a:stretch/>
        </p:blipFill>
        <p:spPr>
          <a:xfrm>
            <a:off x="6629400" y="393696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32" name="" descr=""/>
          <p:cNvPicPr/>
          <p:nvPr/>
        </p:nvPicPr>
        <p:blipFill>
          <a:blip r:embed="rId3"/>
          <a:stretch/>
        </p:blipFill>
        <p:spPr>
          <a:xfrm>
            <a:off x="2413080" y="156204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33" name="" descr=""/>
          <p:cNvPicPr/>
          <p:nvPr/>
        </p:nvPicPr>
        <p:blipFill>
          <a:blip r:embed="rId4"/>
          <a:stretch/>
        </p:blipFill>
        <p:spPr>
          <a:xfrm>
            <a:off x="8204040" y="3936960"/>
            <a:ext cx="469800" cy="317520"/>
          </a:xfrm>
          <a:prstGeom prst="rect">
            <a:avLst/>
          </a:prstGeom>
          <a:ln>
            <a:noFill/>
          </a:ln>
        </p:spPr>
      </p:pic>
      <p:pic>
        <p:nvPicPr>
          <p:cNvPr id="234" name="" descr=""/>
          <p:cNvPicPr/>
          <p:nvPr/>
        </p:nvPicPr>
        <p:blipFill>
          <a:blip r:embed="rId5"/>
          <a:stretch/>
        </p:blipFill>
        <p:spPr>
          <a:xfrm>
            <a:off x="4572000" y="3962520"/>
            <a:ext cx="469800" cy="317520"/>
          </a:xfrm>
          <a:prstGeom prst="rect">
            <a:avLst/>
          </a:prstGeom>
          <a:ln>
            <a:noFill/>
          </a:ln>
        </p:spPr>
      </p:pic>
      <p:pic>
        <p:nvPicPr>
          <p:cNvPr id="235" name="" descr=""/>
          <p:cNvPicPr/>
          <p:nvPr/>
        </p:nvPicPr>
        <p:blipFill>
          <a:blip r:embed="rId6"/>
          <a:stretch/>
        </p:blipFill>
        <p:spPr>
          <a:xfrm>
            <a:off x="3048120" y="5791320"/>
            <a:ext cx="1663560" cy="507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>
                <p:childTnLst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Enter hidden Markov models (HMM)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7" name="TextShape 2"/>
          <p:cNvSpPr txBox="1"/>
          <p:nvPr/>
        </p:nvSpPr>
        <p:spPr>
          <a:xfrm>
            <a:off x="457200" y="16002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This model states that we only observe the images directly and the states indirectly – they are hidden (latent variables). If states are discrete we have a HMM.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38" name="Picture 3" descr=""/>
          <p:cNvPicPr/>
          <p:nvPr/>
        </p:nvPicPr>
        <p:blipFill>
          <a:blip r:embed="rId1"/>
          <a:stretch/>
        </p:blipFill>
        <p:spPr>
          <a:xfrm>
            <a:off x="838080" y="1600200"/>
            <a:ext cx="8000640" cy="3286440"/>
          </a:xfrm>
          <a:prstGeom prst="rect">
            <a:avLst/>
          </a:prstGeom>
          <a:ln>
            <a:noFill/>
          </a:ln>
        </p:spPr>
      </p:pic>
      <p:pic>
        <p:nvPicPr>
          <p:cNvPr id="239" name="" descr=""/>
          <p:cNvPicPr/>
          <p:nvPr/>
        </p:nvPicPr>
        <p:blipFill>
          <a:blip r:embed="rId2"/>
          <a:stretch/>
        </p:blipFill>
        <p:spPr>
          <a:xfrm>
            <a:off x="3098880" y="2959200"/>
            <a:ext cx="368280" cy="76320"/>
          </a:xfrm>
          <a:prstGeom prst="rect">
            <a:avLst/>
          </a:prstGeom>
          <a:ln>
            <a:noFill/>
          </a:ln>
        </p:spPr>
      </p:pic>
      <p:pic>
        <p:nvPicPr>
          <p:cNvPr id="240" name="" descr=""/>
          <p:cNvPicPr/>
          <p:nvPr/>
        </p:nvPicPr>
        <p:blipFill>
          <a:blip r:embed="rId3"/>
          <a:stretch/>
        </p:blipFill>
        <p:spPr>
          <a:xfrm>
            <a:off x="990720" y="281952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241" name="" descr=""/>
          <p:cNvPicPr/>
          <p:nvPr/>
        </p:nvPicPr>
        <p:blipFill>
          <a:blip r:embed="rId4"/>
          <a:stretch/>
        </p:blipFill>
        <p:spPr>
          <a:xfrm>
            <a:off x="3797280" y="281952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42" name="" descr=""/>
          <p:cNvPicPr/>
          <p:nvPr/>
        </p:nvPicPr>
        <p:blipFill>
          <a:blip r:embed="rId5"/>
          <a:stretch/>
        </p:blipFill>
        <p:spPr>
          <a:xfrm>
            <a:off x="6095880" y="281952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243" name="" descr=""/>
          <p:cNvPicPr/>
          <p:nvPr/>
        </p:nvPicPr>
        <p:blipFill>
          <a:blip r:embed="rId6"/>
          <a:stretch/>
        </p:blipFill>
        <p:spPr>
          <a:xfrm>
            <a:off x="8128080" y="281952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44" name="" descr=""/>
          <p:cNvPicPr/>
          <p:nvPr/>
        </p:nvPicPr>
        <p:blipFill>
          <a:blip r:embed="rId7"/>
          <a:stretch/>
        </p:blipFill>
        <p:spPr>
          <a:xfrm>
            <a:off x="3886200" y="4305240"/>
            <a:ext cx="457200" cy="406440"/>
          </a:xfrm>
          <a:prstGeom prst="rect">
            <a:avLst/>
          </a:prstGeom>
          <a:ln>
            <a:noFill/>
          </a:ln>
        </p:spPr>
      </p:pic>
      <p:pic>
        <p:nvPicPr>
          <p:cNvPr id="245" name="" descr=""/>
          <p:cNvPicPr/>
          <p:nvPr/>
        </p:nvPicPr>
        <p:blipFill>
          <a:blip r:embed="rId8"/>
          <a:stretch/>
        </p:blipFill>
        <p:spPr>
          <a:xfrm>
            <a:off x="6121440" y="4305240"/>
            <a:ext cx="279360" cy="406440"/>
          </a:xfrm>
          <a:prstGeom prst="rect">
            <a:avLst/>
          </a:prstGeom>
          <a:ln>
            <a:noFill/>
          </a:ln>
        </p:spPr>
      </p:pic>
      <p:pic>
        <p:nvPicPr>
          <p:cNvPr id="246" name="" descr=""/>
          <p:cNvPicPr/>
          <p:nvPr/>
        </p:nvPicPr>
        <p:blipFill>
          <a:blip r:embed="rId9"/>
          <a:stretch/>
        </p:blipFill>
        <p:spPr>
          <a:xfrm>
            <a:off x="8191440" y="4305240"/>
            <a:ext cx="48276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5" dur="indefinite" restart="never" nodeType="tmRoot">
          <p:childTnLst>
            <p:seq>
              <p:cTn id="56" dur="indefinite" nodeType="mainSeq">
                <p:childTnLst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We need a probabilistic observation model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8" name="TextShape 2"/>
          <p:cNvSpPr txBox="1"/>
          <p:nvPr/>
        </p:nvSpPr>
        <p:spPr>
          <a:xfrm>
            <a:off x="457200" y="1371600"/>
            <a:ext cx="82292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How about a Gaussian observation model?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br/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49" name="Picture 3" descr=""/>
          <p:cNvPicPr/>
          <p:nvPr/>
        </p:nvPicPr>
        <p:blipFill>
          <a:blip r:embed="rId1"/>
          <a:stretch/>
        </p:blipFill>
        <p:spPr>
          <a:xfrm>
            <a:off x="838080" y="1782720"/>
            <a:ext cx="8000640" cy="2255400"/>
          </a:xfrm>
          <a:prstGeom prst="rect">
            <a:avLst/>
          </a:prstGeom>
          <a:ln>
            <a:noFill/>
          </a:ln>
        </p:spPr>
      </p:pic>
      <p:pic>
        <p:nvPicPr>
          <p:cNvPr id="250" name="" descr=""/>
          <p:cNvPicPr/>
          <p:nvPr/>
        </p:nvPicPr>
        <p:blipFill>
          <a:blip r:embed="rId2"/>
          <a:stretch/>
        </p:blipFill>
        <p:spPr>
          <a:xfrm>
            <a:off x="3098880" y="2082960"/>
            <a:ext cx="368280" cy="76320"/>
          </a:xfrm>
          <a:prstGeom prst="rect">
            <a:avLst/>
          </a:prstGeom>
          <a:ln>
            <a:noFill/>
          </a:ln>
        </p:spPr>
      </p:pic>
      <p:pic>
        <p:nvPicPr>
          <p:cNvPr id="251" name="" descr=""/>
          <p:cNvPicPr/>
          <p:nvPr/>
        </p:nvPicPr>
        <p:blipFill>
          <a:blip r:embed="rId3"/>
          <a:stretch/>
        </p:blipFill>
        <p:spPr>
          <a:xfrm>
            <a:off x="990720" y="1943280"/>
            <a:ext cx="431640" cy="406440"/>
          </a:xfrm>
          <a:prstGeom prst="rect">
            <a:avLst/>
          </a:prstGeom>
          <a:ln>
            <a:noFill/>
          </a:ln>
        </p:spPr>
      </p:pic>
      <p:pic>
        <p:nvPicPr>
          <p:cNvPr id="252" name="" descr=""/>
          <p:cNvPicPr/>
          <p:nvPr/>
        </p:nvPicPr>
        <p:blipFill>
          <a:blip r:embed="rId4"/>
          <a:stretch/>
        </p:blipFill>
        <p:spPr>
          <a:xfrm>
            <a:off x="3835440" y="194328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53" name="" descr=""/>
          <p:cNvPicPr/>
          <p:nvPr/>
        </p:nvPicPr>
        <p:blipFill>
          <a:blip r:embed="rId5"/>
          <a:stretch/>
        </p:blipFill>
        <p:spPr>
          <a:xfrm>
            <a:off x="6095880" y="1943280"/>
            <a:ext cx="406440" cy="406440"/>
          </a:xfrm>
          <a:prstGeom prst="rect">
            <a:avLst/>
          </a:prstGeom>
          <a:ln>
            <a:noFill/>
          </a:ln>
        </p:spPr>
      </p:pic>
      <p:pic>
        <p:nvPicPr>
          <p:cNvPr id="254" name="" descr=""/>
          <p:cNvPicPr/>
          <p:nvPr/>
        </p:nvPicPr>
        <p:blipFill>
          <a:blip r:embed="rId6"/>
          <a:stretch/>
        </p:blipFill>
        <p:spPr>
          <a:xfrm>
            <a:off x="8128080" y="1943280"/>
            <a:ext cx="609480" cy="406440"/>
          </a:xfrm>
          <a:prstGeom prst="rect">
            <a:avLst/>
          </a:prstGeom>
          <a:ln>
            <a:noFill/>
          </a:ln>
        </p:spPr>
      </p:pic>
      <p:pic>
        <p:nvPicPr>
          <p:cNvPr id="255" name="" descr=""/>
          <p:cNvPicPr/>
          <p:nvPr/>
        </p:nvPicPr>
        <p:blipFill>
          <a:blip r:embed="rId7"/>
          <a:stretch/>
        </p:blipFill>
        <p:spPr>
          <a:xfrm>
            <a:off x="3886200" y="3441600"/>
            <a:ext cx="457200" cy="406440"/>
          </a:xfrm>
          <a:prstGeom prst="rect">
            <a:avLst/>
          </a:prstGeom>
          <a:ln>
            <a:noFill/>
          </a:ln>
        </p:spPr>
      </p:pic>
      <p:pic>
        <p:nvPicPr>
          <p:cNvPr id="256" name="" descr=""/>
          <p:cNvPicPr/>
          <p:nvPr/>
        </p:nvPicPr>
        <p:blipFill>
          <a:blip r:embed="rId8"/>
          <a:stretch/>
        </p:blipFill>
        <p:spPr>
          <a:xfrm>
            <a:off x="6172200" y="3441600"/>
            <a:ext cx="279360" cy="406440"/>
          </a:xfrm>
          <a:prstGeom prst="rect">
            <a:avLst/>
          </a:prstGeom>
          <a:ln>
            <a:noFill/>
          </a:ln>
        </p:spPr>
      </p:pic>
      <p:pic>
        <p:nvPicPr>
          <p:cNvPr id="257" name="" descr=""/>
          <p:cNvPicPr/>
          <p:nvPr/>
        </p:nvPicPr>
        <p:blipFill>
          <a:blip r:embed="rId9"/>
          <a:stretch/>
        </p:blipFill>
        <p:spPr>
          <a:xfrm>
            <a:off x="8191440" y="3441600"/>
            <a:ext cx="482760" cy="406440"/>
          </a:xfrm>
          <a:prstGeom prst="rect">
            <a:avLst/>
          </a:prstGeom>
          <a:ln>
            <a:noFill/>
          </a:ln>
        </p:spPr>
      </p:pic>
      <p:pic>
        <p:nvPicPr>
          <p:cNvPr id="258" name="" descr=""/>
          <p:cNvPicPr/>
          <p:nvPr/>
        </p:nvPicPr>
        <p:blipFill>
          <a:blip r:embed="rId10"/>
          <a:stretch/>
        </p:blipFill>
        <p:spPr>
          <a:xfrm>
            <a:off x="4343400" y="1523880"/>
            <a:ext cx="1663560" cy="406440"/>
          </a:xfrm>
          <a:prstGeom prst="rect">
            <a:avLst/>
          </a:prstGeom>
          <a:ln>
            <a:noFill/>
          </a:ln>
        </p:spPr>
      </p:pic>
      <p:pic>
        <p:nvPicPr>
          <p:cNvPr id="259" name="" descr=""/>
          <p:cNvPicPr/>
          <p:nvPr/>
        </p:nvPicPr>
        <p:blipFill>
          <a:blip r:embed="rId11"/>
          <a:stretch/>
        </p:blipFill>
        <p:spPr>
          <a:xfrm>
            <a:off x="4826160" y="2705040"/>
            <a:ext cx="1333440" cy="406440"/>
          </a:xfrm>
          <a:prstGeom prst="rect">
            <a:avLst/>
          </a:prstGeom>
          <a:ln>
            <a:noFill/>
          </a:ln>
        </p:spPr>
      </p:pic>
      <p:pic>
        <p:nvPicPr>
          <p:cNvPr id="260" name="" descr=""/>
          <p:cNvPicPr/>
          <p:nvPr/>
        </p:nvPicPr>
        <p:blipFill>
          <a:blip r:embed="rId12"/>
          <a:stretch/>
        </p:blipFill>
        <p:spPr>
          <a:xfrm>
            <a:off x="1066680" y="4546440"/>
            <a:ext cx="4788000" cy="1155600"/>
          </a:xfrm>
          <a:prstGeom prst="rect">
            <a:avLst/>
          </a:prstGeom>
          <a:ln>
            <a:noFill/>
          </a:ln>
        </p:spPr>
      </p:pic>
      <p:pic>
        <p:nvPicPr>
          <p:cNvPr id="261" name="" descr=""/>
          <p:cNvPicPr/>
          <p:nvPr/>
        </p:nvPicPr>
        <p:blipFill>
          <a:blip r:embed="rId13"/>
          <a:stretch/>
        </p:blipFill>
        <p:spPr>
          <a:xfrm>
            <a:off x="3962520" y="5931000"/>
            <a:ext cx="4140360" cy="838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65" dur="indefinite" restart="never" nodeType="tmRoot">
          <p:childTnLst>
            <p:seq>
              <p:cTn id="66" dur="indefinite" nodeType="mainSeq">
                <p:childTnLst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Observational model using depth maps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3" name="TextShape 2"/>
          <p:cNvSpPr txBox="1"/>
          <p:nvPr/>
        </p:nvSpPr>
        <p:spPr>
          <a:xfrm>
            <a:off x="304920" y="1600200"/>
            <a:ext cx="457164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Observations are collections of 3D stereo points:</a:t>
            </a:r>
            <a:br/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Introduce simple skin model: A capsule per bone.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Observational model:</a:t>
            </a:r>
            <a:br/>
            <a:br/>
            <a:br/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 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64" name="Picture 5" descr=""/>
          <p:cNvPicPr/>
          <p:nvPr/>
        </p:nvPicPr>
        <p:blipFill>
          <a:blip r:embed="rId1"/>
          <a:stretch/>
        </p:blipFill>
        <p:spPr>
          <a:xfrm>
            <a:off x="4800600" y="1143000"/>
            <a:ext cx="4133880" cy="2879280"/>
          </a:xfrm>
          <a:prstGeom prst="rect">
            <a:avLst/>
          </a:prstGeom>
          <a:ln>
            <a:noFill/>
          </a:ln>
        </p:spPr>
      </p:pic>
      <p:pic>
        <p:nvPicPr>
          <p:cNvPr id="265" name="Picture 6" descr=""/>
          <p:cNvPicPr/>
          <p:nvPr/>
        </p:nvPicPr>
        <p:blipFill>
          <a:blip r:embed="rId2"/>
          <a:stretch/>
        </p:blipFill>
        <p:spPr>
          <a:xfrm>
            <a:off x="5663520" y="4012920"/>
            <a:ext cx="2641680" cy="2616120"/>
          </a:xfrm>
          <a:prstGeom prst="rect">
            <a:avLst/>
          </a:prstGeom>
          <a:ln>
            <a:noFill/>
          </a:ln>
        </p:spPr>
      </p:pic>
      <p:pic>
        <p:nvPicPr>
          <p:cNvPr id="266" name="" descr=""/>
          <p:cNvPicPr/>
          <p:nvPr/>
        </p:nvPicPr>
        <p:blipFill>
          <a:blip r:embed="rId3"/>
          <a:stretch/>
        </p:blipFill>
        <p:spPr>
          <a:xfrm>
            <a:off x="673200" y="2514600"/>
            <a:ext cx="2222640" cy="444600"/>
          </a:xfrm>
          <a:prstGeom prst="rect">
            <a:avLst/>
          </a:prstGeom>
          <a:ln>
            <a:noFill/>
          </a:ln>
        </p:spPr>
      </p:pic>
      <p:pic>
        <p:nvPicPr>
          <p:cNvPr id="267" name="" descr=""/>
          <p:cNvPicPr/>
          <p:nvPr/>
        </p:nvPicPr>
        <p:blipFill>
          <a:blip r:embed="rId4"/>
          <a:stretch/>
        </p:blipFill>
        <p:spPr>
          <a:xfrm>
            <a:off x="685800" y="4394160"/>
            <a:ext cx="3111480" cy="863640"/>
          </a:xfrm>
          <a:prstGeom prst="rect">
            <a:avLst/>
          </a:prstGeom>
          <a:ln>
            <a:noFill/>
          </a:ln>
        </p:spPr>
      </p:pic>
      <p:pic>
        <p:nvPicPr>
          <p:cNvPr id="268" name="" descr=""/>
          <p:cNvPicPr/>
          <p:nvPr/>
        </p:nvPicPr>
        <p:blipFill>
          <a:blip r:embed="rId5"/>
          <a:stretch/>
        </p:blipFill>
        <p:spPr>
          <a:xfrm>
            <a:off x="660240" y="5283360"/>
            <a:ext cx="3746520" cy="876240"/>
          </a:xfrm>
          <a:prstGeom prst="rect">
            <a:avLst/>
          </a:prstGeom>
          <a:ln>
            <a:noFill/>
          </a:ln>
        </p:spPr>
      </p:pic>
      <p:pic>
        <p:nvPicPr>
          <p:cNvPr id="269" name="" descr=""/>
          <p:cNvPicPr/>
          <p:nvPr/>
        </p:nvPicPr>
        <p:blipFill>
          <a:blip r:embed="rId6"/>
          <a:stretch/>
        </p:blipFill>
        <p:spPr>
          <a:xfrm>
            <a:off x="685800" y="6248520"/>
            <a:ext cx="2616120" cy="3430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9" dur="indefinite" restart="never" nodeType="tmRoot">
          <p:childTnLst>
            <p:seq>
              <p:cTn id="80" dur="indefinite" nodeType="mainSeq">
                <p:childTnLst>
                  <p:par>
                    <p:cTn id="81" fill="hold">
                      <p:stCondLst>
                        <p:cond delay="0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TextShape 1"/>
          <p:cNvSpPr txBox="1"/>
          <p:nvPr/>
        </p:nvSpPr>
        <p:spPr>
          <a:xfrm>
            <a:off x="457200" y="274680"/>
            <a:ext cx="8229240" cy="1142640"/>
          </a:xfrm>
          <a:prstGeom prst="rect">
            <a:avLst/>
          </a:prstGeom>
          <a:noFill/>
          <a:ln w="9360">
            <a:noFill/>
          </a:ln>
        </p:spPr>
        <p:txBody>
          <a:bodyPr anchor="ctr"/>
          <a:p>
            <a:pPr>
              <a:lnSpc>
                <a:spcPct val="100000"/>
              </a:lnSpc>
            </a:pPr>
            <a:r>
              <a:rPr b="1" lang="da-DK" sz="2400" spc="-1" strike="noStrike">
                <a:solidFill>
                  <a:srgbClr val="000000"/>
                </a:solidFill>
                <a:latin typeface="Arial"/>
              </a:rPr>
              <a:t>How to do tracking (estimation of pose)?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1" name="TextShape 2"/>
          <p:cNvSpPr txBox="1"/>
          <p:nvPr/>
        </p:nvSpPr>
        <p:spPr>
          <a:xfrm>
            <a:off x="457200" y="1600200"/>
            <a:ext cx="4038120" cy="4525560"/>
          </a:xfrm>
          <a:prstGeom prst="rect">
            <a:avLst/>
          </a:prstGeom>
          <a:noFill/>
          <a:ln w="9360">
            <a:noFill/>
          </a:ln>
        </p:spPr>
        <p:txBody>
          <a:bodyPr/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If we want to do real-time tracking we need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 marL="343080" indent="-342720">
              <a:lnSpc>
                <a:spcPct val="100000"/>
              </a:lnSpc>
              <a:spcBef>
                <a:spcPts val="479"/>
              </a:spcBef>
              <a:buClr>
                <a:srgbClr val="000000"/>
              </a:buClr>
              <a:buFont typeface="Symbol" charset="2"/>
              <a:buChar char=""/>
            </a:pPr>
            <a:r>
              <a:rPr b="0" lang="da-DK" sz="2400" spc="-1" strike="noStrike">
                <a:solidFill>
                  <a:srgbClr val="000000"/>
                </a:solidFill>
                <a:latin typeface="Arial"/>
              </a:rPr>
              <a:t>And then take averages to compute a prediction of the current state.</a:t>
            </a: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  <a:spcBef>
                <a:spcPts val="479"/>
              </a:spcBef>
            </a:pPr>
            <a:endParaRPr b="0" lang="da-DK" sz="2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272" name="Content Placeholder 14" descr=""/>
          <p:cNvPicPr/>
          <p:nvPr/>
        </p:nvPicPr>
        <p:blipFill>
          <a:blip r:embed="rId1"/>
          <a:srcRect l="0" t="-23662" r="0" b="-23662"/>
          <a:stretch/>
        </p:blipFill>
        <p:spPr>
          <a:xfrm>
            <a:off x="4876920" y="2950920"/>
            <a:ext cx="3962160" cy="4440240"/>
          </a:xfrm>
          <a:prstGeom prst="rect">
            <a:avLst/>
          </a:prstGeom>
          <a:ln w="9360">
            <a:noFill/>
          </a:ln>
        </p:spPr>
      </p:pic>
      <p:sp>
        <p:nvSpPr>
          <p:cNvPr id="273" name="CustomShape 3"/>
          <p:cNvSpPr/>
          <p:nvPr/>
        </p:nvSpPr>
        <p:spPr>
          <a:xfrm>
            <a:off x="6858000" y="3733920"/>
            <a:ext cx="2133360" cy="91332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Probability of state </a:t>
            </a:r>
            <a:br/>
            <a:r>
              <a:rPr b="0" lang="en-US" sz="1800" spc="-1" strike="noStrike">
                <a:solidFill>
                  <a:srgbClr val="000000"/>
                </a:solidFill>
                <a:latin typeface="Arial"/>
              </a:rPr>
              <a:t>      given video sequence       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274" name="CustomShape 4"/>
          <p:cNvSpPr/>
          <p:nvPr/>
        </p:nvSpPr>
        <p:spPr>
          <a:xfrm rot="10800000">
            <a:off x="6858000" y="4195440"/>
            <a:ext cx="837720" cy="3088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sp>
        <p:nvSpPr>
          <p:cNvPr id="275" name="CustomShape 5"/>
          <p:cNvSpPr/>
          <p:nvPr/>
        </p:nvSpPr>
        <p:spPr>
          <a:xfrm>
            <a:off x="457200" y="1600200"/>
            <a:ext cx="845784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marL="216000" indent="-216000">
              <a:lnSpc>
                <a:spcPct val="100000"/>
              </a:lnSpc>
              <a:buClr>
                <a:srgbClr val="000000"/>
              </a:buClr>
              <a:buFont typeface="Arial"/>
              <a:buChar char="•"/>
            </a:pPr>
            <a:r>
              <a:rPr b="0" lang="en-US" sz="2400" spc="-1" strike="noStrike">
                <a:solidFill>
                  <a:srgbClr val="000000"/>
                </a:solidFill>
                <a:latin typeface="Arial (Body)"/>
              </a:rPr>
              <a:t>  </a:t>
            </a:r>
            <a:r>
              <a:rPr b="0" lang="en-US" sz="2400" spc="-1" strike="noStrike">
                <a:solidFill>
                  <a:srgbClr val="000000"/>
                </a:solidFill>
                <a:latin typeface="Arial (Body)"/>
              </a:rPr>
              <a:t>The model gives us the joint distribution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276" name="CustomShape 6"/>
          <p:cNvSpPr/>
          <p:nvPr/>
        </p:nvSpPr>
        <p:spPr>
          <a:xfrm flipV="1" rot="10800000">
            <a:off x="6858000" y="4952160"/>
            <a:ext cx="4419360" cy="757080"/>
          </a:xfrm>
          <a:custGeom>
            <a:avLst/>
            <a:gdLst/>
            <a:ahLst/>
            <a:rect l="l" t="t" r="r" b="b"/>
            <a:pathLst>
              <a:path w="21600" h="21600">
                <a:moveTo>
                  <a:pt x="0" y="0"/>
                </a:moveTo>
                <a:lnTo>
                  <a:pt x="21600" y="21600"/>
                </a:lnTo>
              </a:path>
            </a:pathLst>
          </a:custGeom>
          <a:noFill/>
          <a:ln>
            <a:round/>
            <a:tailEnd len="med" type="triangle" w="med"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/>
        </p:style>
      </p:sp>
      <p:pic>
        <p:nvPicPr>
          <p:cNvPr id="277" name="" descr=""/>
          <p:cNvPicPr/>
          <p:nvPr/>
        </p:nvPicPr>
        <p:blipFill>
          <a:blip r:embed="rId2"/>
          <a:stretch/>
        </p:blipFill>
        <p:spPr>
          <a:xfrm>
            <a:off x="8686800" y="632448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78" name="" descr=""/>
          <p:cNvPicPr/>
          <p:nvPr/>
        </p:nvPicPr>
        <p:blipFill>
          <a:blip r:embed="rId3"/>
          <a:stretch/>
        </p:blipFill>
        <p:spPr>
          <a:xfrm>
            <a:off x="5105520" y="3505320"/>
            <a:ext cx="1130400" cy="317520"/>
          </a:xfrm>
          <a:prstGeom prst="rect">
            <a:avLst/>
          </a:prstGeom>
          <a:ln>
            <a:noFill/>
          </a:ln>
        </p:spPr>
      </p:pic>
      <p:pic>
        <p:nvPicPr>
          <p:cNvPr id="279" name="" descr=""/>
          <p:cNvPicPr/>
          <p:nvPr/>
        </p:nvPicPr>
        <p:blipFill>
          <a:blip r:embed="rId4"/>
          <a:stretch/>
        </p:blipFill>
        <p:spPr>
          <a:xfrm>
            <a:off x="8013600" y="431784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80" name="" descr=""/>
          <p:cNvPicPr/>
          <p:nvPr/>
        </p:nvPicPr>
        <p:blipFill>
          <a:blip r:embed="rId5"/>
          <a:stretch/>
        </p:blipFill>
        <p:spPr>
          <a:xfrm>
            <a:off x="6946920" y="4038480"/>
            <a:ext cx="317520" cy="317520"/>
          </a:xfrm>
          <a:prstGeom prst="rect">
            <a:avLst/>
          </a:prstGeom>
          <a:ln>
            <a:noFill/>
          </a:ln>
        </p:spPr>
      </p:pic>
      <p:pic>
        <p:nvPicPr>
          <p:cNvPr id="281" name="" descr=""/>
          <p:cNvPicPr/>
          <p:nvPr/>
        </p:nvPicPr>
        <p:blipFill>
          <a:blip r:embed="rId6"/>
          <a:stretch/>
        </p:blipFill>
        <p:spPr>
          <a:xfrm>
            <a:off x="838080" y="2057400"/>
            <a:ext cx="5931000" cy="990720"/>
          </a:xfrm>
          <a:prstGeom prst="rect">
            <a:avLst/>
          </a:prstGeom>
          <a:ln>
            <a:noFill/>
          </a:ln>
        </p:spPr>
      </p:pic>
      <p:pic>
        <p:nvPicPr>
          <p:cNvPr id="282" name="" descr=""/>
          <p:cNvPicPr/>
          <p:nvPr/>
        </p:nvPicPr>
        <p:blipFill>
          <a:blip r:embed="rId7"/>
          <a:stretch/>
        </p:blipFill>
        <p:spPr>
          <a:xfrm>
            <a:off x="838080" y="4800600"/>
            <a:ext cx="1460520" cy="406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03" dur="indefinite" restart="never" nodeType="tmRoot">
          <p:childTnLst>
            <p:seq>
              <p:cTn id="104" dur="indefinite" nodeType="mainSeq">
                <p:childTnLst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5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9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1" nodeType="with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-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nodeType="clickEffect" fill="hold" presetClass="entr" presetID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664</TotalTime>
  <Application>LibreOffice/6.0.7.3$Linux_X86_64 LibreOffice_project/00m0$Build-3</Application>
  <Words>1909</Words>
  <Paragraphs>320</Paragraphs>
  <Company>University of Copenhagen</Company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2013-01-16T11:33:51Z</dcterms:created>
  <dc:creator>Kim Steenstrup Pedersen</dc:creator>
  <dc:description/>
  <dc:language>en-US</dc:language>
  <cp:lastModifiedBy/>
  <cp:lastPrinted>2014-01-15T10:04:27Z</cp:lastPrinted>
  <dcterms:modified xsi:type="dcterms:W3CDTF">2020-11-17T10:53:04Z</dcterms:modified>
  <cp:revision>134</cp:revision>
  <dc:subject/>
  <dc:title>Title goes here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Company">
    <vt:lpwstr>University of Copenhagen</vt:lpwstr>
  </property>
  <property fmtid="{D5CDD505-2E9C-101B-9397-08002B2CF9AE}" pid="4" name="HiddenSlides">
    <vt:i4>0</vt:i4>
  </property>
  <property fmtid="{D5CDD505-2E9C-101B-9397-08002B2CF9AE}" pid="5" name="HyperlinksChanged">
    <vt:bool>0</vt:bool>
  </property>
  <property fmtid="{D5CDD505-2E9C-101B-9397-08002B2CF9AE}" pid="6" name="LinksUpToDate">
    <vt:bool>0</vt:bool>
  </property>
  <property fmtid="{D5CDD505-2E9C-101B-9397-08002B2CF9AE}" pid="7" name="MMClips">
    <vt:i4>9</vt:i4>
  </property>
  <property fmtid="{D5CDD505-2E9C-101B-9397-08002B2CF9AE}" pid="8" name="Notes">
    <vt:i4>30</vt:i4>
  </property>
  <property fmtid="{D5CDD505-2E9C-101B-9397-08002B2CF9AE}" pid="9" name="PresentationFormat">
    <vt:lpwstr>On-screen Show (4:3)</vt:lpwstr>
  </property>
  <property fmtid="{D5CDD505-2E9C-101B-9397-08002B2CF9AE}" pid="10" name="ScaleCrop">
    <vt:bool>0</vt:bool>
  </property>
  <property fmtid="{D5CDD505-2E9C-101B-9397-08002B2CF9AE}" pid="11" name="ShareDoc">
    <vt:bool>0</vt:bool>
  </property>
  <property fmtid="{D5CDD505-2E9C-101B-9397-08002B2CF9AE}" pid="12" name="Slides">
    <vt:i4>49</vt:i4>
  </property>
</Properties>
</file>